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6" r:id="rId6"/>
    <p:sldId id="267" r:id="rId7"/>
    <p:sldId id="268" r:id="rId8"/>
    <p:sldId id="269" r:id="rId9"/>
    <p:sldId id="270" r:id="rId10"/>
    <p:sldId id="271" r:id="rId11"/>
    <p:sldId id="272" r:id="rId12"/>
    <p:sldId id="264" r:id="rId13"/>
    <p:sldId id="260" r:id="rId14"/>
    <p:sldId id="261" r:id="rId15"/>
    <p:sldId id="262" r:id="rId16"/>
    <p:sldId id="263" r:id="rId17"/>
    <p:sldId id="26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B7F70D-0E5E-4C60-91E9-7AEBBD2F35B2}"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0BC81576-0101-459B-AA77-2AA96E7B85B6}">
      <dgm:prSet/>
      <dgm:spPr/>
      <dgm:t>
        <a:bodyPr/>
        <a:lstStyle/>
        <a:p>
          <a:r>
            <a:rPr lang="en-GB" dirty="0"/>
            <a:t>1.Facial recognition</a:t>
          </a:r>
          <a:endParaRPr lang="en-US" dirty="0"/>
        </a:p>
      </dgm:t>
    </dgm:pt>
    <dgm:pt modelId="{C9527D32-6B9A-42D4-A2BF-004CDC9E4404}" type="parTrans" cxnId="{07C59947-4703-413F-8045-091EFDB4F9A5}">
      <dgm:prSet/>
      <dgm:spPr/>
      <dgm:t>
        <a:bodyPr/>
        <a:lstStyle/>
        <a:p>
          <a:endParaRPr lang="en-US"/>
        </a:p>
      </dgm:t>
    </dgm:pt>
    <dgm:pt modelId="{43A0FA17-3132-4FFB-9483-2F8E7E72A880}" type="sibTrans" cxnId="{07C59947-4703-413F-8045-091EFDB4F9A5}">
      <dgm:prSet/>
      <dgm:spPr/>
      <dgm:t>
        <a:bodyPr/>
        <a:lstStyle/>
        <a:p>
          <a:endParaRPr lang="en-US"/>
        </a:p>
      </dgm:t>
    </dgm:pt>
    <dgm:pt modelId="{9243BB87-E562-41DD-84E3-F6634F587D65}">
      <dgm:prSet/>
      <dgm:spPr/>
      <dgm:t>
        <a:bodyPr/>
        <a:lstStyle/>
        <a:p>
          <a:r>
            <a:rPr lang="en-GB"/>
            <a:t>2.Functional backend for the system</a:t>
          </a:r>
          <a:endParaRPr lang="en-US"/>
        </a:p>
      </dgm:t>
    </dgm:pt>
    <dgm:pt modelId="{7FAB7C8A-39AC-4793-B336-CD6AE985D89C}" type="parTrans" cxnId="{A5137587-016E-4527-B03F-EB3E8D5FF4A9}">
      <dgm:prSet/>
      <dgm:spPr/>
      <dgm:t>
        <a:bodyPr/>
        <a:lstStyle/>
        <a:p>
          <a:endParaRPr lang="en-US"/>
        </a:p>
      </dgm:t>
    </dgm:pt>
    <dgm:pt modelId="{373FE686-98FD-4B47-84A4-71850FBADE22}" type="sibTrans" cxnId="{A5137587-016E-4527-B03F-EB3E8D5FF4A9}">
      <dgm:prSet/>
      <dgm:spPr/>
      <dgm:t>
        <a:bodyPr/>
        <a:lstStyle/>
        <a:p>
          <a:endParaRPr lang="en-US"/>
        </a:p>
      </dgm:t>
    </dgm:pt>
    <dgm:pt modelId="{7A2189B0-84F4-4EFD-AD10-35B2DD0540AC}">
      <dgm:prSet/>
      <dgm:spPr/>
      <dgm:t>
        <a:bodyPr/>
        <a:lstStyle/>
        <a:p>
          <a:r>
            <a:rPr lang="en-GB" dirty="0"/>
            <a:t>3. Frontend, chat feature and voice/video call feature</a:t>
          </a:r>
          <a:endParaRPr lang="en-US" dirty="0"/>
        </a:p>
      </dgm:t>
    </dgm:pt>
    <dgm:pt modelId="{4125CCA5-07B7-4373-8CF8-1B185EA5A55A}" type="parTrans" cxnId="{4F6E6444-B4F2-49AE-8D4C-4FBE16AAEA28}">
      <dgm:prSet/>
      <dgm:spPr/>
      <dgm:t>
        <a:bodyPr/>
        <a:lstStyle/>
        <a:p>
          <a:endParaRPr lang="en-US"/>
        </a:p>
      </dgm:t>
    </dgm:pt>
    <dgm:pt modelId="{ADFBD075-EE63-4ADE-92EF-345F273A6FF4}" type="sibTrans" cxnId="{4F6E6444-B4F2-49AE-8D4C-4FBE16AAEA28}">
      <dgm:prSet/>
      <dgm:spPr/>
      <dgm:t>
        <a:bodyPr/>
        <a:lstStyle/>
        <a:p>
          <a:endParaRPr lang="en-US"/>
        </a:p>
      </dgm:t>
    </dgm:pt>
    <dgm:pt modelId="{07DA9BD9-8068-4A1E-9EDF-ADC869F3F815}">
      <dgm:prSet/>
      <dgm:spPr/>
      <dgm:t>
        <a:bodyPr/>
        <a:lstStyle/>
        <a:p>
          <a:r>
            <a:rPr lang="en-GB"/>
            <a:t>4.Gradebook feature</a:t>
          </a:r>
          <a:endParaRPr lang="en-US"/>
        </a:p>
      </dgm:t>
    </dgm:pt>
    <dgm:pt modelId="{15BEB2CE-62D1-427A-8BF7-8A50DB665799}" type="parTrans" cxnId="{9FC51F31-E27D-466E-8B80-C732792CE2D8}">
      <dgm:prSet/>
      <dgm:spPr/>
      <dgm:t>
        <a:bodyPr/>
        <a:lstStyle/>
        <a:p>
          <a:endParaRPr lang="en-US"/>
        </a:p>
      </dgm:t>
    </dgm:pt>
    <dgm:pt modelId="{1A42ED01-78FE-47A6-A725-4E8B83F86098}" type="sibTrans" cxnId="{9FC51F31-E27D-466E-8B80-C732792CE2D8}">
      <dgm:prSet/>
      <dgm:spPr/>
      <dgm:t>
        <a:bodyPr/>
        <a:lstStyle/>
        <a:p>
          <a:endParaRPr lang="en-US"/>
        </a:p>
      </dgm:t>
    </dgm:pt>
    <dgm:pt modelId="{38C30B11-88C7-4BEE-BEBD-F0D0CDC24153}">
      <dgm:prSet/>
      <dgm:spPr/>
      <dgm:t>
        <a:bodyPr/>
        <a:lstStyle/>
        <a:p>
          <a:r>
            <a:rPr lang="en-GB" dirty="0"/>
            <a:t>5.Schadule feature</a:t>
          </a:r>
          <a:endParaRPr lang="en-US" dirty="0"/>
        </a:p>
      </dgm:t>
    </dgm:pt>
    <dgm:pt modelId="{8AE5570F-AAE2-4A56-9103-4C19E15EAEDC}" type="parTrans" cxnId="{C574898F-7B29-40CC-965D-99222527FCAD}">
      <dgm:prSet/>
      <dgm:spPr/>
      <dgm:t>
        <a:bodyPr/>
        <a:lstStyle/>
        <a:p>
          <a:endParaRPr lang="en-US"/>
        </a:p>
      </dgm:t>
    </dgm:pt>
    <dgm:pt modelId="{F2FDEEA2-1678-4DC3-A86E-7A94763E9ABA}" type="sibTrans" cxnId="{C574898F-7B29-40CC-965D-99222527FCAD}">
      <dgm:prSet/>
      <dgm:spPr/>
      <dgm:t>
        <a:bodyPr/>
        <a:lstStyle/>
        <a:p>
          <a:endParaRPr lang="en-US"/>
        </a:p>
      </dgm:t>
    </dgm:pt>
    <dgm:pt modelId="{EA92D84C-7D7C-4FB1-B646-B1462BBB917C}" type="pres">
      <dgm:prSet presAssocID="{87B7F70D-0E5E-4C60-91E9-7AEBBD2F35B2}" presName="linear" presStyleCnt="0">
        <dgm:presLayoutVars>
          <dgm:animLvl val="lvl"/>
          <dgm:resizeHandles val="exact"/>
        </dgm:presLayoutVars>
      </dgm:prSet>
      <dgm:spPr/>
    </dgm:pt>
    <dgm:pt modelId="{017F178B-ED60-475B-86CC-28633878B3DF}" type="pres">
      <dgm:prSet presAssocID="{0BC81576-0101-459B-AA77-2AA96E7B85B6}" presName="parentText" presStyleLbl="node1" presStyleIdx="0" presStyleCnt="5">
        <dgm:presLayoutVars>
          <dgm:chMax val="0"/>
          <dgm:bulletEnabled val="1"/>
        </dgm:presLayoutVars>
      </dgm:prSet>
      <dgm:spPr/>
    </dgm:pt>
    <dgm:pt modelId="{35CF2DCB-2D1F-4461-B67C-56DD665999A2}" type="pres">
      <dgm:prSet presAssocID="{43A0FA17-3132-4FFB-9483-2F8E7E72A880}" presName="spacer" presStyleCnt="0"/>
      <dgm:spPr/>
    </dgm:pt>
    <dgm:pt modelId="{CE50B78D-4569-4792-A4F2-1457A0C8F0B9}" type="pres">
      <dgm:prSet presAssocID="{9243BB87-E562-41DD-84E3-F6634F587D65}" presName="parentText" presStyleLbl="node1" presStyleIdx="1" presStyleCnt="5">
        <dgm:presLayoutVars>
          <dgm:chMax val="0"/>
          <dgm:bulletEnabled val="1"/>
        </dgm:presLayoutVars>
      </dgm:prSet>
      <dgm:spPr/>
    </dgm:pt>
    <dgm:pt modelId="{125071DA-F3E5-47CF-9EFD-93113A9C559A}" type="pres">
      <dgm:prSet presAssocID="{373FE686-98FD-4B47-84A4-71850FBADE22}" presName="spacer" presStyleCnt="0"/>
      <dgm:spPr/>
    </dgm:pt>
    <dgm:pt modelId="{BAA9594C-7FA2-4D66-A790-3F365054973D}" type="pres">
      <dgm:prSet presAssocID="{7A2189B0-84F4-4EFD-AD10-35B2DD0540AC}" presName="parentText" presStyleLbl="node1" presStyleIdx="2" presStyleCnt="5">
        <dgm:presLayoutVars>
          <dgm:chMax val="0"/>
          <dgm:bulletEnabled val="1"/>
        </dgm:presLayoutVars>
      </dgm:prSet>
      <dgm:spPr/>
    </dgm:pt>
    <dgm:pt modelId="{D497AA0C-7195-4C4E-B6C7-71CB890AD972}" type="pres">
      <dgm:prSet presAssocID="{ADFBD075-EE63-4ADE-92EF-345F273A6FF4}" presName="spacer" presStyleCnt="0"/>
      <dgm:spPr/>
    </dgm:pt>
    <dgm:pt modelId="{53161FD8-8A0B-4470-BE6B-74D7A1FD001E}" type="pres">
      <dgm:prSet presAssocID="{07DA9BD9-8068-4A1E-9EDF-ADC869F3F815}" presName="parentText" presStyleLbl="node1" presStyleIdx="3" presStyleCnt="5">
        <dgm:presLayoutVars>
          <dgm:chMax val="0"/>
          <dgm:bulletEnabled val="1"/>
        </dgm:presLayoutVars>
      </dgm:prSet>
      <dgm:spPr/>
    </dgm:pt>
    <dgm:pt modelId="{FACA21AF-3251-46CD-9605-81C2A4EEF168}" type="pres">
      <dgm:prSet presAssocID="{1A42ED01-78FE-47A6-A725-4E8B83F86098}" presName="spacer" presStyleCnt="0"/>
      <dgm:spPr/>
    </dgm:pt>
    <dgm:pt modelId="{6851DCDA-084F-4C34-9C99-CBE23CD74447}" type="pres">
      <dgm:prSet presAssocID="{38C30B11-88C7-4BEE-BEBD-F0D0CDC24153}" presName="parentText" presStyleLbl="node1" presStyleIdx="4" presStyleCnt="5">
        <dgm:presLayoutVars>
          <dgm:chMax val="0"/>
          <dgm:bulletEnabled val="1"/>
        </dgm:presLayoutVars>
      </dgm:prSet>
      <dgm:spPr/>
    </dgm:pt>
  </dgm:ptLst>
  <dgm:cxnLst>
    <dgm:cxn modelId="{B137DE12-FF61-436E-8F42-E3E597068677}" type="presOf" srcId="{9243BB87-E562-41DD-84E3-F6634F587D65}" destId="{CE50B78D-4569-4792-A4F2-1457A0C8F0B9}" srcOrd="0" destOrd="0" presId="urn:microsoft.com/office/officeart/2005/8/layout/vList2"/>
    <dgm:cxn modelId="{9FC51F31-E27D-466E-8B80-C732792CE2D8}" srcId="{87B7F70D-0E5E-4C60-91E9-7AEBBD2F35B2}" destId="{07DA9BD9-8068-4A1E-9EDF-ADC869F3F815}" srcOrd="3" destOrd="0" parTransId="{15BEB2CE-62D1-427A-8BF7-8A50DB665799}" sibTransId="{1A42ED01-78FE-47A6-A725-4E8B83F86098}"/>
    <dgm:cxn modelId="{444C7633-2F52-44ED-B5AD-E68CF823AEAF}" type="presOf" srcId="{87B7F70D-0E5E-4C60-91E9-7AEBBD2F35B2}" destId="{EA92D84C-7D7C-4FB1-B646-B1462BBB917C}" srcOrd="0" destOrd="0" presId="urn:microsoft.com/office/officeart/2005/8/layout/vList2"/>
    <dgm:cxn modelId="{4F6E6444-B4F2-49AE-8D4C-4FBE16AAEA28}" srcId="{87B7F70D-0E5E-4C60-91E9-7AEBBD2F35B2}" destId="{7A2189B0-84F4-4EFD-AD10-35B2DD0540AC}" srcOrd="2" destOrd="0" parTransId="{4125CCA5-07B7-4373-8CF8-1B185EA5A55A}" sibTransId="{ADFBD075-EE63-4ADE-92EF-345F273A6FF4}"/>
    <dgm:cxn modelId="{07C59947-4703-413F-8045-091EFDB4F9A5}" srcId="{87B7F70D-0E5E-4C60-91E9-7AEBBD2F35B2}" destId="{0BC81576-0101-459B-AA77-2AA96E7B85B6}" srcOrd="0" destOrd="0" parTransId="{C9527D32-6B9A-42D4-A2BF-004CDC9E4404}" sibTransId="{43A0FA17-3132-4FFB-9483-2F8E7E72A880}"/>
    <dgm:cxn modelId="{B4DDAA80-EA41-41B5-860D-00E8F4E00F40}" type="presOf" srcId="{07DA9BD9-8068-4A1E-9EDF-ADC869F3F815}" destId="{53161FD8-8A0B-4470-BE6B-74D7A1FD001E}" srcOrd="0" destOrd="0" presId="urn:microsoft.com/office/officeart/2005/8/layout/vList2"/>
    <dgm:cxn modelId="{A5137587-016E-4527-B03F-EB3E8D5FF4A9}" srcId="{87B7F70D-0E5E-4C60-91E9-7AEBBD2F35B2}" destId="{9243BB87-E562-41DD-84E3-F6634F587D65}" srcOrd="1" destOrd="0" parTransId="{7FAB7C8A-39AC-4793-B336-CD6AE985D89C}" sibTransId="{373FE686-98FD-4B47-84A4-71850FBADE22}"/>
    <dgm:cxn modelId="{38E5CB89-64D2-4D95-BE1E-14F17072AE33}" type="presOf" srcId="{7A2189B0-84F4-4EFD-AD10-35B2DD0540AC}" destId="{BAA9594C-7FA2-4D66-A790-3F365054973D}" srcOrd="0" destOrd="0" presId="urn:microsoft.com/office/officeart/2005/8/layout/vList2"/>
    <dgm:cxn modelId="{C574898F-7B29-40CC-965D-99222527FCAD}" srcId="{87B7F70D-0E5E-4C60-91E9-7AEBBD2F35B2}" destId="{38C30B11-88C7-4BEE-BEBD-F0D0CDC24153}" srcOrd="4" destOrd="0" parTransId="{8AE5570F-AAE2-4A56-9103-4C19E15EAEDC}" sibTransId="{F2FDEEA2-1678-4DC3-A86E-7A94763E9ABA}"/>
    <dgm:cxn modelId="{06C206AA-2D24-4E99-A857-44AD20520E47}" type="presOf" srcId="{0BC81576-0101-459B-AA77-2AA96E7B85B6}" destId="{017F178B-ED60-475B-86CC-28633878B3DF}" srcOrd="0" destOrd="0" presId="urn:microsoft.com/office/officeart/2005/8/layout/vList2"/>
    <dgm:cxn modelId="{DC5304F2-1C71-44C7-B8FF-889F25029D29}" type="presOf" srcId="{38C30B11-88C7-4BEE-BEBD-F0D0CDC24153}" destId="{6851DCDA-084F-4C34-9C99-CBE23CD74447}" srcOrd="0" destOrd="0" presId="urn:microsoft.com/office/officeart/2005/8/layout/vList2"/>
    <dgm:cxn modelId="{A0330F71-D937-4A4D-B4CB-B06BEC63060D}" type="presParOf" srcId="{EA92D84C-7D7C-4FB1-B646-B1462BBB917C}" destId="{017F178B-ED60-475B-86CC-28633878B3DF}" srcOrd="0" destOrd="0" presId="urn:microsoft.com/office/officeart/2005/8/layout/vList2"/>
    <dgm:cxn modelId="{7500554F-5044-4064-BFB5-FF482F95D9CE}" type="presParOf" srcId="{EA92D84C-7D7C-4FB1-B646-B1462BBB917C}" destId="{35CF2DCB-2D1F-4461-B67C-56DD665999A2}" srcOrd="1" destOrd="0" presId="urn:microsoft.com/office/officeart/2005/8/layout/vList2"/>
    <dgm:cxn modelId="{31EBEA39-470E-48E8-A2C2-D04C397705F4}" type="presParOf" srcId="{EA92D84C-7D7C-4FB1-B646-B1462BBB917C}" destId="{CE50B78D-4569-4792-A4F2-1457A0C8F0B9}" srcOrd="2" destOrd="0" presId="urn:microsoft.com/office/officeart/2005/8/layout/vList2"/>
    <dgm:cxn modelId="{E4430D19-DE21-4726-B2AF-62082EBA457C}" type="presParOf" srcId="{EA92D84C-7D7C-4FB1-B646-B1462BBB917C}" destId="{125071DA-F3E5-47CF-9EFD-93113A9C559A}" srcOrd="3" destOrd="0" presId="urn:microsoft.com/office/officeart/2005/8/layout/vList2"/>
    <dgm:cxn modelId="{7B2220E5-9049-4450-AA1B-908DCD06CBC1}" type="presParOf" srcId="{EA92D84C-7D7C-4FB1-B646-B1462BBB917C}" destId="{BAA9594C-7FA2-4D66-A790-3F365054973D}" srcOrd="4" destOrd="0" presId="urn:microsoft.com/office/officeart/2005/8/layout/vList2"/>
    <dgm:cxn modelId="{962E6136-2D14-4906-AD8E-2B93885A24D4}" type="presParOf" srcId="{EA92D84C-7D7C-4FB1-B646-B1462BBB917C}" destId="{D497AA0C-7195-4C4E-B6C7-71CB890AD972}" srcOrd="5" destOrd="0" presId="urn:microsoft.com/office/officeart/2005/8/layout/vList2"/>
    <dgm:cxn modelId="{29E65C9C-CCCF-4329-9754-479BB251C9A3}" type="presParOf" srcId="{EA92D84C-7D7C-4FB1-B646-B1462BBB917C}" destId="{53161FD8-8A0B-4470-BE6B-74D7A1FD001E}" srcOrd="6" destOrd="0" presId="urn:microsoft.com/office/officeart/2005/8/layout/vList2"/>
    <dgm:cxn modelId="{240C516B-B09E-4688-B8FE-70C90F0563E9}" type="presParOf" srcId="{EA92D84C-7D7C-4FB1-B646-B1462BBB917C}" destId="{FACA21AF-3251-46CD-9605-81C2A4EEF168}" srcOrd="7" destOrd="0" presId="urn:microsoft.com/office/officeart/2005/8/layout/vList2"/>
    <dgm:cxn modelId="{7A291E79-F13F-47E8-9174-71E4E38D70C2}" type="presParOf" srcId="{EA92D84C-7D7C-4FB1-B646-B1462BBB917C}" destId="{6851DCDA-084F-4C34-9C99-CBE23CD7444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7F178B-ED60-475B-86CC-28633878B3DF}">
      <dsp:nvSpPr>
        <dsp:cNvPr id="0" name=""/>
        <dsp:cNvSpPr/>
      </dsp:nvSpPr>
      <dsp:spPr>
        <a:xfrm>
          <a:off x="0" y="100137"/>
          <a:ext cx="6666833" cy="993128"/>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dirty="0"/>
            <a:t>1.Facial recognition</a:t>
          </a:r>
          <a:endParaRPr lang="en-US" sz="2500" kern="1200" dirty="0"/>
        </a:p>
      </dsp:txBody>
      <dsp:txXfrm>
        <a:off x="48481" y="148618"/>
        <a:ext cx="6569871" cy="896166"/>
      </dsp:txXfrm>
    </dsp:sp>
    <dsp:sp modelId="{CE50B78D-4569-4792-A4F2-1457A0C8F0B9}">
      <dsp:nvSpPr>
        <dsp:cNvPr id="0" name=""/>
        <dsp:cNvSpPr/>
      </dsp:nvSpPr>
      <dsp:spPr>
        <a:xfrm>
          <a:off x="0" y="1165266"/>
          <a:ext cx="6666833" cy="993128"/>
        </a:xfrm>
        <a:prstGeom prst="roundRect">
          <a:avLst/>
        </a:prstGeom>
        <a:gradFill rotWithShape="0">
          <a:gsLst>
            <a:gs pos="0">
              <a:schemeClr val="accent5">
                <a:hueOff val="-1689636"/>
                <a:satOff val="-4355"/>
                <a:lumOff val="-2941"/>
                <a:alphaOff val="0"/>
                <a:satMod val="103000"/>
                <a:lumMod val="102000"/>
                <a:tint val="94000"/>
              </a:schemeClr>
            </a:gs>
            <a:gs pos="50000">
              <a:schemeClr val="accent5">
                <a:hueOff val="-1689636"/>
                <a:satOff val="-4355"/>
                <a:lumOff val="-2941"/>
                <a:alphaOff val="0"/>
                <a:satMod val="110000"/>
                <a:lumMod val="100000"/>
                <a:shade val="100000"/>
              </a:schemeClr>
            </a:gs>
            <a:gs pos="100000">
              <a:schemeClr val="accent5">
                <a:hueOff val="-1689636"/>
                <a:satOff val="-4355"/>
                <a:lumOff val="-294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2.Functional backend for the system</a:t>
          </a:r>
          <a:endParaRPr lang="en-US" sz="2500" kern="1200"/>
        </a:p>
      </dsp:txBody>
      <dsp:txXfrm>
        <a:off x="48481" y="1213747"/>
        <a:ext cx="6569871" cy="896166"/>
      </dsp:txXfrm>
    </dsp:sp>
    <dsp:sp modelId="{BAA9594C-7FA2-4D66-A790-3F365054973D}">
      <dsp:nvSpPr>
        <dsp:cNvPr id="0" name=""/>
        <dsp:cNvSpPr/>
      </dsp:nvSpPr>
      <dsp:spPr>
        <a:xfrm>
          <a:off x="0" y="2230395"/>
          <a:ext cx="6666833" cy="993128"/>
        </a:xfrm>
        <a:prstGeom prst="round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dirty="0"/>
            <a:t>3. Frontend, chat feature and voice/video call feature</a:t>
          </a:r>
          <a:endParaRPr lang="en-US" sz="2500" kern="1200" dirty="0"/>
        </a:p>
      </dsp:txBody>
      <dsp:txXfrm>
        <a:off x="48481" y="2278876"/>
        <a:ext cx="6569871" cy="896166"/>
      </dsp:txXfrm>
    </dsp:sp>
    <dsp:sp modelId="{53161FD8-8A0B-4470-BE6B-74D7A1FD001E}">
      <dsp:nvSpPr>
        <dsp:cNvPr id="0" name=""/>
        <dsp:cNvSpPr/>
      </dsp:nvSpPr>
      <dsp:spPr>
        <a:xfrm>
          <a:off x="0" y="3295524"/>
          <a:ext cx="6666833" cy="993128"/>
        </a:xfrm>
        <a:prstGeom prst="roundRect">
          <a:avLst/>
        </a:prstGeom>
        <a:gradFill rotWithShape="0">
          <a:gsLst>
            <a:gs pos="0">
              <a:schemeClr val="accent5">
                <a:hueOff val="-5068907"/>
                <a:satOff val="-13064"/>
                <a:lumOff val="-8824"/>
                <a:alphaOff val="0"/>
                <a:satMod val="103000"/>
                <a:lumMod val="102000"/>
                <a:tint val="94000"/>
              </a:schemeClr>
            </a:gs>
            <a:gs pos="50000">
              <a:schemeClr val="accent5">
                <a:hueOff val="-5068907"/>
                <a:satOff val="-13064"/>
                <a:lumOff val="-8824"/>
                <a:alphaOff val="0"/>
                <a:satMod val="110000"/>
                <a:lumMod val="100000"/>
                <a:shade val="100000"/>
              </a:schemeClr>
            </a:gs>
            <a:gs pos="100000">
              <a:schemeClr val="accent5">
                <a:hueOff val="-5068907"/>
                <a:satOff val="-13064"/>
                <a:lumOff val="-882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4.Gradebook feature</a:t>
          </a:r>
          <a:endParaRPr lang="en-US" sz="2500" kern="1200"/>
        </a:p>
      </dsp:txBody>
      <dsp:txXfrm>
        <a:off x="48481" y="3344005"/>
        <a:ext cx="6569871" cy="896166"/>
      </dsp:txXfrm>
    </dsp:sp>
    <dsp:sp modelId="{6851DCDA-084F-4C34-9C99-CBE23CD74447}">
      <dsp:nvSpPr>
        <dsp:cNvPr id="0" name=""/>
        <dsp:cNvSpPr/>
      </dsp:nvSpPr>
      <dsp:spPr>
        <a:xfrm>
          <a:off x="0" y="4360653"/>
          <a:ext cx="6666833" cy="993128"/>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dirty="0"/>
            <a:t>5.Schadule feature</a:t>
          </a:r>
          <a:endParaRPr lang="en-US" sz="2500" kern="1200" dirty="0"/>
        </a:p>
      </dsp:txBody>
      <dsp:txXfrm>
        <a:off x="48481" y="4409134"/>
        <a:ext cx="6569871" cy="8961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678E1-A804-4D27-8F38-A0DCD0705F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9F52839-0DB8-44AF-B0F7-9E392F654F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8968CC-2E3B-495B-BCEA-E19C98427F1D}"/>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D4D148EE-B216-4AF0-BC5E-0B7D9939A2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1BB3195-002B-463B-B77E-6C0551853297}"/>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4274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00EC5-7F9A-403A-8055-412D42DC4A3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24190B8-3E0C-4BD8-B648-803633D18D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F21D226-AFEA-4A22-8151-CACBCB38B155}"/>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FE40A2D4-7193-47A5-B5D5-E69F8D20F53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2848A5-9C5C-42E6-B6A1-8C67910B0B9A}"/>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877807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B95992-0492-461A-9D02-BC92081C7E3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DE0B3E-ACC3-4CB4-AEAA-8B93DE6F8D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ACB28EA-3659-43A9-844A-0EBD4CF72C60}"/>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E4338234-0FE6-4FB7-B438-48E5FE1ECF2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F9AC4F9-1C5F-4C8A-A3D2-C411761195B9}"/>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76258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6CC79-E8A1-4E9C-8680-C5060F0B517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E632928-AD3A-461B-9886-7B277F69E1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E3ACD2-B3C3-4A53-A7BC-A81B7F558D86}"/>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8BF0203A-E84A-41D3-8039-032493B7B7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6362EA-FA4A-4E93-83BC-529A89DFCE7B}"/>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3029599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8D773-7214-4C8E-BB9F-E2E636B092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F08A3EB-B485-4796-BDEF-2343F9247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65A28D-8A07-462E-858D-486D67393B58}"/>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3FEAEC05-E5EA-4129-B6D7-2D59132F14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3D5874-F5B5-45C8-A6B9-CAA80D266A36}"/>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92607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93535-46BE-4E50-BCEC-FC958104041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676C3BD-5C3C-4F10-BCE3-9C3270775F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093F55B-84F4-4E1F-8CC6-38191B1753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440AEA2-9680-4435-8A94-EF5CBD61E2B5}"/>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6" name="Footer Placeholder 5">
            <a:extLst>
              <a:ext uri="{FF2B5EF4-FFF2-40B4-BE49-F238E27FC236}">
                <a16:creationId xmlns:a16="http://schemas.microsoft.com/office/drawing/2014/main" id="{D7D7D31B-1A85-45F5-8BF9-4DFF1C53379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C0AB87-29F3-47E4-9775-9B94452DD7D8}"/>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56628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D461E-4DC3-4924-9EE4-03B7EDCD606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FBCA175-28DA-4D92-BA85-A3C10C4B17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761DA5-370F-4ABD-ABC5-D10318A4BF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B4A85DB-A7D2-48E4-AED9-F12718A9F0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5B8125-06CB-4376-A3BD-8EB6B9D475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2C1D5CA-1941-4282-9404-05E9EE301A70}"/>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8" name="Footer Placeholder 7">
            <a:extLst>
              <a:ext uri="{FF2B5EF4-FFF2-40B4-BE49-F238E27FC236}">
                <a16:creationId xmlns:a16="http://schemas.microsoft.com/office/drawing/2014/main" id="{509D0807-F55E-4276-BC0E-BF6A96365CA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ABCBE3C-5D36-4DEC-95B7-2939D8FB05CC}"/>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64682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69587-0460-4FCC-ACE8-517AD7CCFCA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7A08413-D96E-4C6F-8FFE-429C753DE186}"/>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4" name="Footer Placeholder 3">
            <a:extLst>
              <a:ext uri="{FF2B5EF4-FFF2-40B4-BE49-F238E27FC236}">
                <a16:creationId xmlns:a16="http://schemas.microsoft.com/office/drawing/2014/main" id="{92055C68-67C6-4003-B100-967E1664F37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571846E-E568-42E9-A791-B7C2C662F8DC}"/>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166320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DD7BFE-CD67-402F-8FC0-C7E43AF0DCCE}"/>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3" name="Footer Placeholder 2">
            <a:extLst>
              <a:ext uri="{FF2B5EF4-FFF2-40B4-BE49-F238E27FC236}">
                <a16:creationId xmlns:a16="http://schemas.microsoft.com/office/drawing/2014/main" id="{C26312DA-3454-4B99-A359-9BBA4BC40E7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EEEFBDE-9F26-4A00-89B1-F74DE848F692}"/>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737660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15F1D-CC26-4B36-8DD3-BD4FF36724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2B1DF0-A784-409A-8AC6-63742DBF05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7A4B351-D87D-4387-9C34-377F6BDE86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3FEAF2-8C3B-455C-B4BA-870EDCFA0A64}"/>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6" name="Footer Placeholder 5">
            <a:extLst>
              <a:ext uri="{FF2B5EF4-FFF2-40B4-BE49-F238E27FC236}">
                <a16:creationId xmlns:a16="http://schemas.microsoft.com/office/drawing/2014/main" id="{C652D06C-B6AE-4895-84EB-2B433331E9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E6C658-2311-4B43-B7E6-8FA573934AAF}"/>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2315823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75C14-EA60-4999-894A-E4ABF9596A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9F137BD-68A8-41CB-BD9B-E6BB41C39D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CE2A163-56D1-4519-A4D6-4A53E19302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D1FA23-8BAC-44CB-A955-B595D5AC28EE}"/>
              </a:ext>
            </a:extLst>
          </p:cNvPr>
          <p:cNvSpPr>
            <a:spLocks noGrp="1"/>
          </p:cNvSpPr>
          <p:nvPr>
            <p:ph type="dt" sz="half" idx="10"/>
          </p:nvPr>
        </p:nvSpPr>
        <p:spPr/>
        <p:txBody>
          <a:bodyPr/>
          <a:lstStyle/>
          <a:p>
            <a:fld id="{A15EA9F9-A312-47A1-B2FB-AA967FF024DE}" type="datetimeFigureOut">
              <a:rPr lang="en-GB" smtClean="0"/>
              <a:t>10/05/2021</a:t>
            </a:fld>
            <a:endParaRPr lang="en-GB"/>
          </a:p>
        </p:txBody>
      </p:sp>
      <p:sp>
        <p:nvSpPr>
          <p:cNvPr id="6" name="Footer Placeholder 5">
            <a:extLst>
              <a:ext uri="{FF2B5EF4-FFF2-40B4-BE49-F238E27FC236}">
                <a16:creationId xmlns:a16="http://schemas.microsoft.com/office/drawing/2014/main" id="{24169C33-5784-44E2-8F06-171F0B446B1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BF4C222-FA9C-4EB3-B826-E48393EE3F9B}"/>
              </a:ext>
            </a:extLst>
          </p:cNvPr>
          <p:cNvSpPr>
            <a:spLocks noGrp="1"/>
          </p:cNvSpPr>
          <p:nvPr>
            <p:ph type="sldNum" sz="quarter" idx="12"/>
          </p:nvPr>
        </p:nvSpPr>
        <p:spPr/>
        <p:txBody>
          <a:bodyPr/>
          <a:lstStyle/>
          <a:p>
            <a:fld id="{5E192911-CF9A-4CB9-A683-07CAE88333BE}" type="slidenum">
              <a:rPr lang="en-GB" smtClean="0"/>
              <a:t>‹#›</a:t>
            </a:fld>
            <a:endParaRPr lang="en-GB"/>
          </a:p>
        </p:txBody>
      </p:sp>
    </p:spTree>
    <p:extLst>
      <p:ext uri="{BB962C8B-B14F-4D97-AF65-F5344CB8AC3E}">
        <p14:creationId xmlns:p14="http://schemas.microsoft.com/office/powerpoint/2010/main" val="1225330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520643-C7D1-4543-88CE-C13A2D7D32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F32A04A-1B4D-4DFE-BD3E-DD0E18E887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4854F2-2CDA-4A28-A4C6-5CB1F26F53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5EA9F9-A312-47A1-B2FB-AA967FF024DE}" type="datetimeFigureOut">
              <a:rPr lang="en-GB" smtClean="0"/>
              <a:t>10/05/2021</a:t>
            </a:fld>
            <a:endParaRPr lang="en-GB"/>
          </a:p>
        </p:txBody>
      </p:sp>
      <p:sp>
        <p:nvSpPr>
          <p:cNvPr id="5" name="Footer Placeholder 4">
            <a:extLst>
              <a:ext uri="{FF2B5EF4-FFF2-40B4-BE49-F238E27FC236}">
                <a16:creationId xmlns:a16="http://schemas.microsoft.com/office/drawing/2014/main" id="{A3DBBDB0-0CF8-4DAF-BAEB-AB7001737A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E135920-BC1B-4E31-9C0E-B5641B108A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192911-CF9A-4CB9-A683-07CAE88333BE}" type="slidenum">
              <a:rPr lang="en-GB" smtClean="0"/>
              <a:t>‹#›</a:t>
            </a:fld>
            <a:endParaRPr lang="en-GB"/>
          </a:p>
        </p:txBody>
      </p:sp>
    </p:spTree>
    <p:extLst>
      <p:ext uri="{BB962C8B-B14F-4D97-AF65-F5344CB8AC3E}">
        <p14:creationId xmlns:p14="http://schemas.microsoft.com/office/powerpoint/2010/main" val="8498589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AB4B789-AC28-4D4A-87F6-EC1A86B9248F}"/>
              </a:ext>
            </a:extLst>
          </p:cNvPr>
          <p:cNvSpPr>
            <a:spLocks noGrp="1"/>
          </p:cNvSpPr>
          <p:nvPr>
            <p:ph type="ctrTitle"/>
          </p:nvPr>
        </p:nvSpPr>
        <p:spPr>
          <a:xfrm>
            <a:off x="1314824" y="735106"/>
            <a:ext cx="10053763" cy="2928470"/>
          </a:xfrm>
        </p:spPr>
        <p:txBody>
          <a:bodyPr anchor="b">
            <a:normAutofit/>
          </a:bodyPr>
          <a:lstStyle/>
          <a:p>
            <a:pPr algn="l"/>
            <a:r>
              <a:rPr lang="en-GB" sz="4800" dirty="0">
                <a:solidFill>
                  <a:srgbClr val="FFFFFF"/>
                </a:solidFill>
              </a:rPr>
              <a:t>IUGO – E-learning platform</a:t>
            </a:r>
          </a:p>
        </p:txBody>
      </p:sp>
      <p:sp>
        <p:nvSpPr>
          <p:cNvPr id="3" name="Subtitle 2">
            <a:extLst>
              <a:ext uri="{FF2B5EF4-FFF2-40B4-BE49-F238E27FC236}">
                <a16:creationId xmlns:a16="http://schemas.microsoft.com/office/drawing/2014/main" id="{8C41FAB0-A425-4D10-834B-6AB3EF572C19}"/>
              </a:ext>
            </a:extLst>
          </p:cNvPr>
          <p:cNvSpPr>
            <a:spLocks noGrp="1"/>
          </p:cNvSpPr>
          <p:nvPr>
            <p:ph type="subTitle" idx="1"/>
          </p:nvPr>
        </p:nvSpPr>
        <p:spPr>
          <a:xfrm>
            <a:off x="1350682" y="4870824"/>
            <a:ext cx="10005951" cy="1458258"/>
          </a:xfrm>
        </p:spPr>
        <p:txBody>
          <a:bodyPr anchor="ctr">
            <a:normAutofit fontScale="47500" lnSpcReduction="20000"/>
          </a:bodyPr>
          <a:lstStyle/>
          <a:p>
            <a:pPr algn="l"/>
            <a:r>
              <a:rPr lang="en-GB" dirty="0"/>
              <a:t>Created by:</a:t>
            </a:r>
          </a:p>
          <a:p>
            <a:pPr algn="l"/>
            <a:r>
              <a:rPr lang="en-GB" dirty="0"/>
              <a:t>Alexandru-Adonis Neagu -18017575</a:t>
            </a:r>
          </a:p>
          <a:p>
            <a:pPr algn="l"/>
            <a:r>
              <a:rPr lang="en-GB" dirty="0" err="1"/>
              <a:t>Oana</a:t>
            </a:r>
            <a:r>
              <a:rPr lang="en-GB" dirty="0"/>
              <a:t> Diana </a:t>
            </a:r>
            <a:r>
              <a:rPr lang="en-GB" dirty="0" err="1"/>
              <a:t>Prahoveanu</a:t>
            </a:r>
            <a:r>
              <a:rPr lang="en-GB" dirty="0"/>
              <a:t> - 18016761</a:t>
            </a:r>
          </a:p>
          <a:p>
            <a:pPr algn="l"/>
            <a:r>
              <a:rPr lang="en-GB" dirty="0"/>
              <a:t>Sebastian </a:t>
            </a:r>
            <a:r>
              <a:rPr lang="en-GB" dirty="0" err="1"/>
              <a:t>Visianu</a:t>
            </a:r>
            <a:endParaRPr lang="en-GB" dirty="0"/>
          </a:p>
          <a:p>
            <a:pPr algn="l"/>
            <a:r>
              <a:rPr lang="en-GB" dirty="0"/>
              <a:t>Nicolay </a:t>
            </a:r>
            <a:r>
              <a:rPr lang="en-GB" dirty="0" err="1"/>
              <a:t>Nenchev</a:t>
            </a:r>
            <a:endParaRPr lang="en-GB" dirty="0"/>
          </a:p>
          <a:p>
            <a:pPr algn="l"/>
            <a:r>
              <a:rPr lang="en-GB" dirty="0"/>
              <a:t>Mario </a:t>
            </a:r>
            <a:r>
              <a:rPr lang="en-GB" dirty="0" err="1"/>
              <a:t>Nemecek</a:t>
            </a:r>
            <a:endParaRPr lang="en-GB" dirty="0"/>
          </a:p>
        </p:txBody>
      </p:sp>
    </p:spTree>
    <p:extLst>
      <p:ext uri="{BB962C8B-B14F-4D97-AF65-F5344CB8AC3E}">
        <p14:creationId xmlns:p14="http://schemas.microsoft.com/office/powerpoint/2010/main" val="1568984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4" name="Rectangle 4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5" y="-1500"/>
            <a:ext cx="8119933" cy="6858001"/>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D0659F6-0853-468D-B1B2-44FDBE98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72" y="-3000"/>
            <a:ext cx="12201265" cy="6859501"/>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0"/>
            <a:ext cx="11718098" cy="6858000"/>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AD47D4-A18C-4335-860C-0F5A28AB9D56}"/>
              </a:ext>
            </a:extLst>
          </p:cNvPr>
          <p:cNvSpPr>
            <a:spLocks noGrp="1"/>
          </p:cNvSpPr>
          <p:nvPr>
            <p:ph type="title"/>
          </p:nvPr>
        </p:nvSpPr>
        <p:spPr>
          <a:xfrm>
            <a:off x="1142639" y="561203"/>
            <a:ext cx="9932691" cy="1165996"/>
          </a:xfrm>
        </p:spPr>
        <p:txBody>
          <a:bodyPr vert="horz" lIns="91440" tIns="45720" rIns="91440" bIns="45720" rtlCol="0" anchor="b">
            <a:normAutofit/>
          </a:bodyPr>
          <a:lstStyle/>
          <a:p>
            <a:pPr algn="ctr"/>
            <a:r>
              <a:rPr lang="en-US" sz="4800">
                <a:solidFill>
                  <a:srgbClr val="FFFFFF"/>
                </a:solidFill>
              </a:rPr>
              <a:t>Question regarding the design</a:t>
            </a:r>
          </a:p>
        </p:txBody>
      </p:sp>
      <p:sp>
        <p:nvSpPr>
          <p:cNvPr id="52" name="Rectangle 51">
            <a:extLst>
              <a:ext uri="{FF2B5EF4-FFF2-40B4-BE49-F238E27FC236}">
                <a16:creationId xmlns:a16="http://schemas.microsoft.com/office/drawing/2014/main" id="{977ACDD7-882D-4B81-A213-84C82B96B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2888341"/>
            <a:ext cx="12203819" cy="3968158"/>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application&#10;&#10;Description automatically generated">
            <a:extLst>
              <a:ext uri="{FF2B5EF4-FFF2-40B4-BE49-F238E27FC236}">
                <a16:creationId xmlns:a16="http://schemas.microsoft.com/office/drawing/2014/main" id="{D1361F54-A495-4FEE-83E0-BDEB14362C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639" y="2003754"/>
            <a:ext cx="4314364" cy="4188704"/>
          </a:xfrm>
          <a:prstGeom prst="rect">
            <a:avLst/>
          </a:prstGeom>
        </p:spPr>
      </p:pic>
      <p:pic>
        <p:nvPicPr>
          <p:cNvPr id="6" name="Picture 5" descr="Graphical user interface, application, Word&#10;&#10;Description automatically generated">
            <a:extLst>
              <a:ext uri="{FF2B5EF4-FFF2-40B4-BE49-F238E27FC236}">
                <a16:creationId xmlns:a16="http://schemas.microsoft.com/office/drawing/2014/main" id="{F45C059E-0216-4D59-B27B-0171B698FC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0437" y="2288402"/>
            <a:ext cx="5777927" cy="3243195"/>
          </a:xfrm>
          <a:prstGeom prst="rect">
            <a:avLst/>
          </a:prstGeom>
        </p:spPr>
      </p:pic>
    </p:spTree>
    <p:extLst>
      <p:ext uri="{BB962C8B-B14F-4D97-AF65-F5344CB8AC3E}">
        <p14:creationId xmlns:p14="http://schemas.microsoft.com/office/powerpoint/2010/main" val="3850413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5" y="-1500"/>
            <a:ext cx="8119933" cy="6858001"/>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D0659F6-0853-468D-B1B2-44FDBE98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72" y="-3000"/>
            <a:ext cx="12201265" cy="6859501"/>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0"/>
            <a:ext cx="11718098" cy="6858000"/>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77ACDD7-882D-4B81-A213-84C82B96B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2888341"/>
            <a:ext cx="12203819" cy="3968158"/>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DFF1764-8B0B-47AB-979B-6A1FAE9BE331}"/>
              </a:ext>
            </a:extLst>
          </p:cNvPr>
          <p:cNvPicPr>
            <a:picLocks noGrp="1" noChangeAspect="1"/>
          </p:cNvPicPr>
          <p:nvPr>
            <p:ph idx="1"/>
          </p:nvPr>
        </p:nvPicPr>
        <p:blipFill>
          <a:blip r:embed="rId2"/>
          <a:stretch>
            <a:fillRect/>
          </a:stretch>
        </p:blipFill>
        <p:spPr>
          <a:xfrm>
            <a:off x="258593" y="1314974"/>
            <a:ext cx="5711210" cy="3483838"/>
          </a:xfrm>
          <a:prstGeom prst="rect">
            <a:avLst/>
          </a:prstGeom>
        </p:spPr>
      </p:pic>
      <p:pic>
        <p:nvPicPr>
          <p:cNvPr id="5" name="Picture 4">
            <a:extLst>
              <a:ext uri="{FF2B5EF4-FFF2-40B4-BE49-F238E27FC236}">
                <a16:creationId xmlns:a16="http://schemas.microsoft.com/office/drawing/2014/main" id="{0A681B22-2489-477B-8392-BD676E4838A3}"/>
              </a:ext>
            </a:extLst>
          </p:cNvPr>
          <p:cNvPicPr>
            <a:picLocks noChangeAspect="1"/>
          </p:cNvPicPr>
          <p:nvPr/>
        </p:nvPicPr>
        <p:blipFill>
          <a:blip r:embed="rId3"/>
          <a:stretch>
            <a:fillRect/>
          </a:stretch>
        </p:blipFill>
        <p:spPr>
          <a:xfrm>
            <a:off x="6189746" y="1320173"/>
            <a:ext cx="5782304" cy="3483838"/>
          </a:xfrm>
          <a:prstGeom prst="rect">
            <a:avLst/>
          </a:prstGeom>
        </p:spPr>
      </p:pic>
    </p:spTree>
    <p:extLst>
      <p:ext uri="{BB962C8B-B14F-4D97-AF65-F5344CB8AC3E}">
        <p14:creationId xmlns:p14="http://schemas.microsoft.com/office/powerpoint/2010/main" val="438990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D5D6AC1-9706-4944-AC86-DF7810564DF0}"/>
              </a:ext>
            </a:extLst>
          </p:cNvPr>
          <p:cNvSpPr>
            <a:spLocks noGrp="1"/>
          </p:cNvSpPr>
          <p:nvPr>
            <p:ph type="ctrTitle"/>
          </p:nvPr>
        </p:nvSpPr>
        <p:spPr>
          <a:xfrm>
            <a:off x="2026693" y="1030406"/>
            <a:ext cx="8147713" cy="3081242"/>
          </a:xfrm>
        </p:spPr>
        <p:txBody>
          <a:bodyPr anchor="ctr">
            <a:normAutofit/>
          </a:bodyPr>
          <a:lstStyle/>
          <a:p>
            <a:r>
              <a:rPr lang="en-GB" sz="4800" dirty="0">
                <a:solidFill>
                  <a:srgbClr val="FFFFFF"/>
                </a:solidFill>
              </a:rPr>
              <a:t>Facial recognition subsystem</a:t>
            </a:r>
          </a:p>
        </p:txBody>
      </p:sp>
      <p:sp>
        <p:nvSpPr>
          <p:cNvPr id="3" name="Subtitle 2">
            <a:extLst>
              <a:ext uri="{FF2B5EF4-FFF2-40B4-BE49-F238E27FC236}">
                <a16:creationId xmlns:a16="http://schemas.microsoft.com/office/drawing/2014/main" id="{8E22ACB5-E439-4938-B55B-A43D1B10A25C}"/>
              </a:ext>
            </a:extLst>
          </p:cNvPr>
          <p:cNvSpPr>
            <a:spLocks noGrp="1"/>
          </p:cNvSpPr>
          <p:nvPr>
            <p:ph type="subTitle" idx="1"/>
          </p:nvPr>
        </p:nvSpPr>
        <p:spPr>
          <a:xfrm>
            <a:off x="1559943" y="5171093"/>
            <a:ext cx="9078628" cy="860620"/>
          </a:xfrm>
        </p:spPr>
        <p:txBody>
          <a:bodyPr anchor="ctr">
            <a:normAutofit/>
          </a:bodyPr>
          <a:lstStyle/>
          <a:p>
            <a:r>
              <a:rPr lang="en-GB" dirty="0">
                <a:solidFill>
                  <a:srgbClr val="FFFFFF"/>
                </a:solidFill>
              </a:rPr>
              <a:t>Alexandru-Adonis Neagu - 18017575</a:t>
            </a:r>
          </a:p>
        </p:txBody>
      </p:sp>
    </p:spTree>
    <p:extLst>
      <p:ext uri="{BB962C8B-B14F-4D97-AF65-F5344CB8AC3E}">
        <p14:creationId xmlns:p14="http://schemas.microsoft.com/office/powerpoint/2010/main" val="40492277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755A70-878C-44F9-B192-F0E263E8DEBC}"/>
              </a:ext>
            </a:extLst>
          </p:cNvPr>
          <p:cNvSpPr>
            <a:spLocks noGrp="1"/>
          </p:cNvSpPr>
          <p:nvPr>
            <p:ph type="title"/>
          </p:nvPr>
        </p:nvSpPr>
        <p:spPr>
          <a:xfrm>
            <a:off x="826396" y="586855"/>
            <a:ext cx="4230100" cy="3387497"/>
          </a:xfrm>
        </p:spPr>
        <p:txBody>
          <a:bodyPr anchor="b">
            <a:normAutofit/>
          </a:bodyPr>
          <a:lstStyle/>
          <a:p>
            <a:pPr algn="r"/>
            <a:r>
              <a:rPr lang="en-GB" sz="4000" dirty="0">
                <a:solidFill>
                  <a:srgbClr val="FFFFFF"/>
                </a:solidFill>
              </a:rPr>
              <a:t>Why Facial Recognition?</a:t>
            </a:r>
            <a:r>
              <a:rPr lang="en-GB" sz="40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 </a:t>
            </a:r>
            <a:br>
              <a:rPr lang="en-GB" sz="40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br>
            <a:endParaRPr lang="en-GB" sz="4000" dirty="0">
              <a:solidFill>
                <a:srgbClr val="FFFFFF"/>
              </a:solidFill>
            </a:endParaRPr>
          </a:p>
        </p:txBody>
      </p:sp>
      <p:sp>
        <p:nvSpPr>
          <p:cNvPr id="3" name="Content Placeholder 2">
            <a:extLst>
              <a:ext uri="{FF2B5EF4-FFF2-40B4-BE49-F238E27FC236}">
                <a16:creationId xmlns:a16="http://schemas.microsoft.com/office/drawing/2014/main" id="{07966A6A-8980-4FA8-A6EA-6781D09966BD}"/>
              </a:ext>
            </a:extLst>
          </p:cNvPr>
          <p:cNvSpPr>
            <a:spLocks noGrp="1"/>
          </p:cNvSpPr>
          <p:nvPr>
            <p:ph idx="1"/>
          </p:nvPr>
        </p:nvSpPr>
        <p:spPr>
          <a:xfrm>
            <a:off x="6503158" y="649480"/>
            <a:ext cx="4862447" cy="5546047"/>
          </a:xfrm>
        </p:spPr>
        <p:txBody>
          <a:bodyPr anchor="ctr">
            <a:normAutofit/>
          </a:bodyPr>
          <a:lstStyle/>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Biometrics based system has gained much importance in the security area. Facial recognition proved to be the most reliable way of authentication. This is because is the most economic and easy solution to identify individuals.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This system was developed as a replacement for old ways such as passwords, keys, PINs, cards etc. The most common issues regarding the conventional security methods are the possibility to be forgotten or lost.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When a username or password is forgotten the user has to go through a whole process to recover them which is time-consuming</a:t>
            </a:r>
          </a:p>
        </p:txBody>
      </p:sp>
    </p:spTree>
    <p:extLst>
      <p:ext uri="{BB962C8B-B14F-4D97-AF65-F5344CB8AC3E}">
        <p14:creationId xmlns:p14="http://schemas.microsoft.com/office/powerpoint/2010/main" val="3972637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E75566-3CD5-4A09-8591-F1A88F08F243}"/>
              </a:ext>
            </a:extLst>
          </p:cNvPr>
          <p:cNvSpPr>
            <a:spLocks noGrp="1"/>
          </p:cNvSpPr>
          <p:nvPr>
            <p:ph type="title"/>
          </p:nvPr>
        </p:nvSpPr>
        <p:spPr>
          <a:xfrm>
            <a:off x="826396" y="586855"/>
            <a:ext cx="4230100" cy="3387497"/>
          </a:xfrm>
        </p:spPr>
        <p:txBody>
          <a:bodyPr anchor="b">
            <a:normAutofit/>
          </a:bodyPr>
          <a:lstStyle/>
          <a:p>
            <a:pPr algn="r"/>
            <a:r>
              <a:rPr lang="en-GB" sz="4000" dirty="0">
                <a:solidFill>
                  <a:srgbClr val="FFFFFF"/>
                </a:solidFill>
              </a:rPr>
              <a:t>How does facial recognition work?</a:t>
            </a:r>
          </a:p>
        </p:txBody>
      </p:sp>
      <p:sp>
        <p:nvSpPr>
          <p:cNvPr id="9" name="Content Placeholder 2">
            <a:extLst>
              <a:ext uri="{FF2B5EF4-FFF2-40B4-BE49-F238E27FC236}">
                <a16:creationId xmlns:a16="http://schemas.microsoft.com/office/drawing/2014/main" id="{BC2577B1-63BD-44B9-B8CC-5C4738F25AD9}"/>
              </a:ext>
            </a:extLst>
          </p:cNvPr>
          <p:cNvSpPr>
            <a:spLocks noGrp="1"/>
          </p:cNvSpPr>
          <p:nvPr>
            <p:ph idx="1"/>
          </p:nvPr>
        </p:nvSpPr>
        <p:spPr>
          <a:xfrm>
            <a:off x="6503158" y="649480"/>
            <a:ext cx="4862447" cy="5546047"/>
          </a:xfrm>
        </p:spPr>
        <p:txBody>
          <a:bodyPr anchor="ctr">
            <a:normAutofit/>
          </a:bodyPr>
          <a:lstStyle/>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camera is turned on and a short video is recorded.</a:t>
            </a:r>
          </a:p>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Each frame of the video pass-through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Haar</a:t>
            </a:r>
            <a:r>
              <a:rPr lang="en-GB" sz="1800" dirty="0">
                <a:effectLst/>
                <a:latin typeface="Calibri" panose="020F0502020204030204" pitchFamily="34" charset="0"/>
                <a:ea typeface="Calibri" panose="020F0502020204030204" pitchFamily="34" charset="0"/>
                <a:cs typeface="Times New Roman" panose="02020603050405020304" pitchFamily="18" charset="0"/>
              </a:rPr>
              <a:t> Cascade model that detects the face.</a:t>
            </a:r>
          </a:p>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face is cropped out of the original picture.</a:t>
            </a:r>
          </a:p>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face is fed to the face recognition model and return the name of the user detected.</a:t>
            </a:r>
          </a:p>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There are twenty predictions for each frame of the video. A list with the number of the names predicted is created.</a:t>
            </a:r>
          </a:p>
          <a:p>
            <a:pPr marL="342900" lvl="0" indent="-342900">
              <a:lnSpc>
                <a:spcPct val="107000"/>
              </a:lnSpc>
              <a:spcAft>
                <a:spcPts val="800"/>
              </a:spcAft>
              <a:buFont typeface="+mj-lt"/>
              <a:buAutoNum type="arabicPeriod"/>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class with the biggest prediction rate is returned and sent to the backend of the system.</a:t>
            </a:r>
            <a:endParaRPr lang="en-GB" sz="2000" dirty="0"/>
          </a:p>
        </p:txBody>
      </p:sp>
    </p:spTree>
    <p:extLst>
      <p:ext uri="{BB962C8B-B14F-4D97-AF65-F5344CB8AC3E}">
        <p14:creationId xmlns:p14="http://schemas.microsoft.com/office/powerpoint/2010/main" val="15431500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442B383-C65B-4C62-AD81-414CBAA1844F}"/>
              </a:ext>
            </a:extLst>
          </p:cNvPr>
          <p:cNvSpPr>
            <a:spLocks noGrp="1"/>
          </p:cNvSpPr>
          <p:nvPr>
            <p:ph type="title"/>
          </p:nvPr>
        </p:nvSpPr>
        <p:spPr>
          <a:xfrm>
            <a:off x="826396" y="586855"/>
            <a:ext cx="4230100" cy="3387497"/>
          </a:xfrm>
        </p:spPr>
        <p:txBody>
          <a:bodyPr anchor="b">
            <a:normAutofit/>
          </a:bodyPr>
          <a:lstStyle/>
          <a:p>
            <a:pPr algn="r"/>
            <a:r>
              <a:rPr lang="en-GB" sz="4000" dirty="0">
                <a:solidFill>
                  <a:srgbClr val="FFFFFF"/>
                </a:solidFill>
              </a:rPr>
              <a:t>How was the dataset created?</a:t>
            </a:r>
          </a:p>
        </p:txBody>
      </p:sp>
      <p:sp>
        <p:nvSpPr>
          <p:cNvPr id="3" name="Content Placeholder 2">
            <a:extLst>
              <a:ext uri="{FF2B5EF4-FFF2-40B4-BE49-F238E27FC236}">
                <a16:creationId xmlns:a16="http://schemas.microsoft.com/office/drawing/2014/main" id="{EFB94B84-C54D-4020-BDC5-BF62B7D6DCEC}"/>
              </a:ext>
            </a:extLst>
          </p:cNvPr>
          <p:cNvSpPr>
            <a:spLocks noGrp="1"/>
          </p:cNvSpPr>
          <p:nvPr>
            <p:ph idx="1"/>
          </p:nvPr>
        </p:nvSpPr>
        <p:spPr>
          <a:xfrm>
            <a:off x="6503158" y="649480"/>
            <a:ext cx="4862447" cy="5546047"/>
          </a:xfrm>
        </p:spPr>
        <p:txBody>
          <a:bodyPr anchor="ctr">
            <a:normAutofit/>
          </a:bodyPr>
          <a:lstStyle/>
          <a:p>
            <a:pPr marL="342900" lvl="0" indent="-342900">
              <a:lnSpc>
                <a:spcPct val="107000"/>
              </a:lnSpc>
              <a:spcAft>
                <a:spcPts val="800"/>
              </a:spcAft>
              <a:buFont typeface="Arial" panose="020B0604020202020204" pitchFamily="34" charset="0"/>
              <a:buChar char="•"/>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dataset was created by using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haar</a:t>
            </a:r>
            <a:r>
              <a:rPr lang="en-GB" sz="1800" dirty="0">
                <a:effectLst/>
                <a:latin typeface="Calibri" panose="020F0502020204030204" pitchFamily="34" charset="0"/>
                <a:ea typeface="Calibri" panose="020F0502020204030204" pitchFamily="34" charset="0"/>
                <a:cs typeface="Times New Roman" panose="02020603050405020304" pitchFamily="18" charset="0"/>
              </a:rPr>
              <a:t> cascade model.</a:t>
            </a:r>
          </a:p>
          <a:p>
            <a:pPr marL="342900" lvl="0" indent="-342900">
              <a:lnSpc>
                <a:spcPct val="107000"/>
              </a:lnSpc>
              <a:spcAft>
                <a:spcPts val="800"/>
              </a:spcAft>
              <a:buFont typeface="Arial" panose="020B0604020202020204" pitchFamily="34" charset="0"/>
              <a:buChar char="•"/>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pictures for each class were created by cropping the faces out of each frame of the video.</a:t>
            </a:r>
          </a:p>
          <a:p>
            <a:pPr marL="342900" lvl="0" indent="-342900">
              <a:lnSpc>
                <a:spcPct val="107000"/>
              </a:lnSpc>
              <a:spcAft>
                <a:spcPts val="800"/>
              </a:spcAft>
              <a:buFont typeface="Arial" panose="020B0604020202020204" pitchFamily="34" charset="0"/>
              <a:buChar char="•"/>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There are for classes: Alexandru, Sebastian, Diana and Unknown.</a:t>
            </a:r>
          </a:p>
          <a:p>
            <a:pPr marL="342900" lvl="0" indent="-342900">
              <a:lnSpc>
                <a:spcPct val="107000"/>
              </a:lnSpc>
              <a:spcAft>
                <a:spcPts val="800"/>
              </a:spcAft>
              <a:buFont typeface="Arial" panose="020B0604020202020204" pitchFamily="34" charset="0"/>
              <a:buChar char="•"/>
              <a:tabLst>
                <a:tab pos="457200" algn="l"/>
              </a:tabLst>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Unknown class was created by adding the pictures with faces of different people using an open-source dataset from the internet.</a:t>
            </a:r>
          </a:p>
          <a:p>
            <a:endParaRPr lang="en-GB" sz="2000" dirty="0"/>
          </a:p>
        </p:txBody>
      </p:sp>
    </p:spTree>
    <p:extLst>
      <p:ext uri="{BB962C8B-B14F-4D97-AF65-F5344CB8AC3E}">
        <p14:creationId xmlns:p14="http://schemas.microsoft.com/office/powerpoint/2010/main" val="1647884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AB6302-4088-4683-B1AF-E8ECB9D5C756}"/>
              </a:ext>
            </a:extLst>
          </p:cNvPr>
          <p:cNvSpPr>
            <a:spLocks noGrp="1"/>
          </p:cNvSpPr>
          <p:nvPr>
            <p:ph type="title"/>
          </p:nvPr>
        </p:nvSpPr>
        <p:spPr>
          <a:xfrm>
            <a:off x="826396" y="586855"/>
            <a:ext cx="4230100" cy="3387497"/>
          </a:xfrm>
        </p:spPr>
        <p:txBody>
          <a:bodyPr anchor="b">
            <a:normAutofit/>
          </a:bodyPr>
          <a:lstStyle/>
          <a:p>
            <a:pPr algn="r"/>
            <a:r>
              <a:rPr lang="en-GB" sz="4000" dirty="0">
                <a:solidFill>
                  <a:srgbClr val="FFFFFF"/>
                </a:solidFill>
              </a:rPr>
              <a:t>How was the model build?</a:t>
            </a:r>
          </a:p>
        </p:txBody>
      </p:sp>
      <p:sp>
        <p:nvSpPr>
          <p:cNvPr id="3" name="Content Placeholder 2">
            <a:extLst>
              <a:ext uri="{FF2B5EF4-FFF2-40B4-BE49-F238E27FC236}">
                <a16:creationId xmlns:a16="http://schemas.microsoft.com/office/drawing/2014/main" id="{653F21AB-60C4-495D-A24F-7AD142CB101D}"/>
              </a:ext>
            </a:extLst>
          </p:cNvPr>
          <p:cNvSpPr>
            <a:spLocks noGrp="1"/>
          </p:cNvSpPr>
          <p:nvPr>
            <p:ph idx="1"/>
          </p:nvPr>
        </p:nvSpPr>
        <p:spPr>
          <a:xfrm>
            <a:off x="6503158" y="649480"/>
            <a:ext cx="4862447" cy="5546047"/>
          </a:xfrm>
        </p:spPr>
        <p:txBody>
          <a:bodyPr anchor="ctr">
            <a:normAutofit/>
          </a:bodyPr>
          <a:lstStyle/>
          <a:p>
            <a:r>
              <a:rPr lang="en-GB" sz="2000" dirty="0"/>
              <a:t>1. Getting the pictures and adding image pre-processing</a:t>
            </a:r>
          </a:p>
          <a:p>
            <a:r>
              <a:rPr lang="en-GB" sz="2000" dirty="0"/>
              <a:t>2.Choosing and importing a pre-trained model</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3.Fine-tuning the imported model</a:t>
            </a:r>
            <a:endParaRPr lang="en-GB" sz="2000" dirty="0"/>
          </a:p>
          <a:p>
            <a:r>
              <a:rPr lang="en-GB" sz="2000" dirty="0"/>
              <a:t>4.Evaluate the base model</a:t>
            </a:r>
          </a:p>
          <a:p>
            <a:r>
              <a:rPr lang="en-GB" sz="2000" dirty="0"/>
              <a:t>5.Tune the parameters</a:t>
            </a:r>
          </a:p>
          <a:p>
            <a:r>
              <a:rPr lang="en-GB" sz="2000" dirty="0"/>
              <a:t>6.Use the model for predictions</a:t>
            </a:r>
          </a:p>
          <a:p>
            <a:endParaRPr lang="en-GB" sz="2000" dirty="0"/>
          </a:p>
        </p:txBody>
      </p:sp>
    </p:spTree>
    <p:extLst>
      <p:ext uri="{BB962C8B-B14F-4D97-AF65-F5344CB8AC3E}">
        <p14:creationId xmlns:p14="http://schemas.microsoft.com/office/powerpoint/2010/main" val="1968081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D46A3D-E4A6-41DA-A017-D8440BEAA110}"/>
              </a:ext>
            </a:extLst>
          </p:cNvPr>
          <p:cNvSpPr>
            <a:spLocks noGrp="1"/>
          </p:cNvSpPr>
          <p:nvPr>
            <p:ph type="title"/>
          </p:nvPr>
        </p:nvSpPr>
        <p:spPr>
          <a:xfrm>
            <a:off x="826396" y="586855"/>
            <a:ext cx="4230100" cy="3387497"/>
          </a:xfrm>
        </p:spPr>
        <p:txBody>
          <a:bodyPr anchor="b">
            <a:normAutofit/>
          </a:bodyPr>
          <a:lstStyle/>
          <a:p>
            <a:pPr algn="r"/>
            <a:r>
              <a:rPr lang="en-GB" sz="4000" dirty="0">
                <a:solidFill>
                  <a:srgbClr val="FFFFFF"/>
                </a:solidFill>
              </a:rPr>
              <a:t>Why did I choose TensorFlow as a framework?</a:t>
            </a:r>
          </a:p>
        </p:txBody>
      </p:sp>
      <p:sp>
        <p:nvSpPr>
          <p:cNvPr id="3" name="Content Placeholder 2">
            <a:extLst>
              <a:ext uri="{FF2B5EF4-FFF2-40B4-BE49-F238E27FC236}">
                <a16:creationId xmlns:a16="http://schemas.microsoft.com/office/drawing/2014/main" id="{45945B00-9229-47EA-9CC7-BCDA95A01CF3}"/>
              </a:ext>
            </a:extLst>
          </p:cNvPr>
          <p:cNvSpPr>
            <a:spLocks noGrp="1"/>
          </p:cNvSpPr>
          <p:nvPr>
            <p:ph idx="1"/>
          </p:nvPr>
        </p:nvSpPr>
        <p:spPr>
          <a:xfrm>
            <a:off x="6503158" y="649480"/>
            <a:ext cx="4862447" cy="5546047"/>
          </a:xfrm>
        </p:spPr>
        <p:txBody>
          <a:bodyPr anchor="ctr">
            <a:normAutofit/>
          </a:bodyPr>
          <a:lstStyle/>
          <a:p>
            <a:r>
              <a:rPr lang="en-GB" sz="2000" dirty="0"/>
              <a:t>It gives you access to high-level APIs like </a:t>
            </a:r>
            <a:r>
              <a:rPr lang="en-GB" sz="2000" dirty="0" err="1"/>
              <a:t>Keras</a:t>
            </a:r>
            <a:r>
              <a:rPr lang="en-GB" sz="2000" dirty="0"/>
              <a:t> which</a:t>
            </a:r>
            <a:r>
              <a:rPr lang="en-GB" sz="2000" b="0" i="0" dirty="0">
                <a:effectLst/>
                <a:latin typeface="Open Sans" panose="020B0606030504020204" pitchFamily="34" charset="0"/>
              </a:rPr>
              <a:t> </a:t>
            </a:r>
            <a:r>
              <a:rPr lang="en-GB" sz="2000" dirty="0"/>
              <a:t>provides essential abstractions and building blocks for developing and shipping machine learning solutions with high iteration velocity.</a:t>
            </a:r>
          </a:p>
          <a:p>
            <a:r>
              <a:rPr lang="en-GB" sz="2000" dirty="0"/>
              <a:t>It allows GPU support which reduce the computational time</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Provides excellent documentation and community support</a:t>
            </a:r>
          </a:p>
          <a:p>
            <a:pPr marL="0" indent="0">
              <a:buNone/>
            </a:pPr>
            <a:endParaRPr lang="en-GB" sz="2000" dirty="0"/>
          </a:p>
        </p:txBody>
      </p:sp>
    </p:spTree>
    <p:extLst>
      <p:ext uri="{BB962C8B-B14F-4D97-AF65-F5344CB8AC3E}">
        <p14:creationId xmlns:p14="http://schemas.microsoft.com/office/powerpoint/2010/main" val="2775286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Rectangle 31">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751450-54AD-4211-9064-F1A1AE233018}"/>
              </a:ext>
            </a:extLst>
          </p:cNvPr>
          <p:cNvSpPr>
            <a:spLocks noGrp="1"/>
          </p:cNvSpPr>
          <p:nvPr>
            <p:ph type="title"/>
          </p:nvPr>
        </p:nvSpPr>
        <p:spPr>
          <a:xfrm>
            <a:off x="586478" y="1683756"/>
            <a:ext cx="3115265" cy="2396359"/>
          </a:xfrm>
        </p:spPr>
        <p:txBody>
          <a:bodyPr anchor="b">
            <a:normAutofit/>
          </a:bodyPr>
          <a:lstStyle/>
          <a:p>
            <a:pPr algn="r"/>
            <a:r>
              <a:rPr lang="en-GB" sz="4000" dirty="0">
                <a:solidFill>
                  <a:srgbClr val="FFFFFF"/>
                </a:solidFill>
              </a:rPr>
              <a:t>System’s features and subsystems:</a:t>
            </a:r>
            <a:endParaRPr lang="en-GB" sz="4000">
              <a:solidFill>
                <a:srgbClr val="FFFFFF"/>
              </a:solidFill>
            </a:endParaRPr>
          </a:p>
        </p:txBody>
      </p:sp>
      <p:graphicFrame>
        <p:nvGraphicFramePr>
          <p:cNvPr id="18" name="Content Placeholder 2">
            <a:extLst>
              <a:ext uri="{FF2B5EF4-FFF2-40B4-BE49-F238E27FC236}">
                <a16:creationId xmlns:a16="http://schemas.microsoft.com/office/drawing/2014/main" id="{40AA16CD-9FF3-442F-8E3A-A81EDF4394D6}"/>
              </a:ext>
            </a:extLst>
          </p:cNvPr>
          <p:cNvGraphicFramePr>
            <a:graphicFrameLocks noGrp="1"/>
          </p:cNvGraphicFramePr>
          <p:nvPr>
            <p:ph idx="1"/>
            <p:extLst>
              <p:ext uri="{D42A27DB-BD31-4B8C-83A1-F6EECF244321}">
                <p14:modId xmlns:p14="http://schemas.microsoft.com/office/powerpoint/2010/main" val="410738013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043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A3C9B2-D4B1-41C2-98A9-B0D2CF624A97}"/>
              </a:ext>
            </a:extLst>
          </p:cNvPr>
          <p:cNvSpPr>
            <a:spLocks noGrp="1"/>
          </p:cNvSpPr>
          <p:nvPr>
            <p:ph type="title"/>
          </p:nvPr>
        </p:nvSpPr>
        <p:spPr>
          <a:xfrm>
            <a:off x="466722" y="586855"/>
            <a:ext cx="3201366" cy="3387497"/>
          </a:xfrm>
        </p:spPr>
        <p:txBody>
          <a:bodyPr anchor="b">
            <a:normAutofit/>
          </a:bodyPr>
          <a:lstStyle/>
          <a:p>
            <a:pPr algn="r"/>
            <a:r>
              <a:rPr lang="en-GB" sz="4000" dirty="0">
                <a:solidFill>
                  <a:srgbClr val="FFFFFF"/>
                </a:solidFill>
              </a:rPr>
              <a:t>What the system offers:</a:t>
            </a:r>
          </a:p>
        </p:txBody>
      </p:sp>
      <p:sp>
        <p:nvSpPr>
          <p:cNvPr id="17" name="Content Placeholder 2">
            <a:extLst>
              <a:ext uri="{FF2B5EF4-FFF2-40B4-BE49-F238E27FC236}">
                <a16:creationId xmlns:a16="http://schemas.microsoft.com/office/drawing/2014/main" id="{D924F8CD-4BE8-4AEB-B580-F08733FE3996}"/>
              </a:ext>
            </a:extLst>
          </p:cNvPr>
          <p:cNvSpPr>
            <a:spLocks noGrp="1"/>
          </p:cNvSpPr>
          <p:nvPr>
            <p:ph idx="1"/>
          </p:nvPr>
        </p:nvSpPr>
        <p:spPr>
          <a:xfrm>
            <a:off x="4810259" y="649480"/>
            <a:ext cx="6555347" cy="5546047"/>
          </a:xfrm>
        </p:spPr>
        <p:txBody>
          <a:bodyPr anchor="ctr">
            <a:normAutofit fontScale="92500" lnSpcReduction="20000"/>
          </a:bodyPr>
          <a:lstStyle/>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The first interaction of the user with the platform happens on the homepage, where a short motto is displayed along with the login and register button.</a:t>
            </a:r>
          </a:p>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To benefit from the platform functionalities the user must complete the registration form.</a:t>
            </a:r>
          </a:p>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Regarding the login feature, the user has two options, the classic login which requires the email and password or the facial recognition login.</a:t>
            </a:r>
          </a:p>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After the login is successfully done the user can access the module list, the chat feature, its profile, the grade book feature and the schedule.</a:t>
            </a:r>
          </a:p>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By accessing a module from the module list, the user is redirected to a group chat with all the participants of the specific module.</a:t>
            </a:r>
          </a:p>
          <a:p>
            <a:pPr marL="342900" lvl="0" indent="-342900">
              <a:lnSpc>
                <a:spcPct val="107000"/>
              </a:lnSpc>
              <a:spcAft>
                <a:spcPts val="800"/>
              </a:spcAft>
              <a:buFont typeface="Arial" panose="020B0604020202020204" pitchFamily="34" charset="0"/>
              <a:buChar char="•"/>
              <a:tabLst>
                <a:tab pos="457200" algn="l"/>
              </a:tabLst>
            </a:pPr>
            <a:r>
              <a:rPr lang="en-GB" sz="1900" dirty="0">
                <a:effectLst/>
                <a:latin typeface="Calibri" panose="020F0502020204030204" pitchFamily="34" charset="0"/>
                <a:ea typeface="Calibri" panose="020F0502020204030204" pitchFamily="34" charset="0"/>
                <a:cs typeface="Times New Roman" panose="02020603050405020304" pitchFamily="18" charset="0"/>
              </a:rPr>
              <a:t>The group chat page provides a link for joining a voice/video call meeting with all participants.  </a:t>
            </a:r>
          </a:p>
          <a:p>
            <a:endParaRPr lang="en-GB" sz="2000" dirty="0"/>
          </a:p>
        </p:txBody>
      </p:sp>
    </p:spTree>
    <p:extLst>
      <p:ext uri="{BB962C8B-B14F-4D97-AF65-F5344CB8AC3E}">
        <p14:creationId xmlns:p14="http://schemas.microsoft.com/office/powerpoint/2010/main" val="2689371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1EB9EB-8C3F-447E-B4D1-94401326FA6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Demo presentation:</a:t>
            </a:r>
          </a:p>
        </p:txBody>
      </p:sp>
      <p:pic>
        <p:nvPicPr>
          <p:cNvPr id="12" name="Full video 4.0">
            <a:hlinkClick r:id="" action="ppaction://media"/>
            <a:extLst>
              <a:ext uri="{FF2B5EF4-FFF2-40B4-BE49-F238E27FC236}">
                <a16:creationId xmlns:a16="http://schemas.microsoft.com/office/drawing/2014/main" id="{F43D9595-2417-4EBF-BA96-A5FDD964587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91565" y="1646076"/>
            <a:ext cx="9964737" cy="4963886"/>
          </a:xfrm>
        </p:spPr>
      </p:pic>
    </p:spTree>
    <p:extLst>
      <p:ext uri="{BB962C8B-B14F-4D97-AF65-F5344CB8AC3E}">
        <p14:creationId xmlns:p14="http://schemas.microsoft.com/office/powerpoint/2010/main" val="3219646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3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3707AD-8261-4357-9C64-EEC41E832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 y="-427"/>
            <a:ext cx="6086683" cy="6858428"/>
          </a:xfrm>
          <a:prstGeom prst="rect">
            <a:avLst/>
          </a:prstGeom>
          <a:gradFill>
            <a:gsLst>
              <a:gs pos="0">
                <a:srgbClr val="000000">
                  <a:alpha val="53000"/>
                </a:srgbClr>
              </a:gs>
              <a:gs pos="82000">
                <a:schemeClr val="accent1">
                  <a:lumMod val="75000"/>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498142"/>
            <a:ext cx="12191999" cy="6359430"/>
          </a:xfrm>
          <a:prstGeom prst="rect">
            <a:avLst/>
          </a:prstGeom>
          <a:gradFill>
            <a:gsLst>
              <a:gs pos="13000">
                <a:schemeClr val="accent1">
                  <a:lumMod val="75000"/>
                  <a:alpha val="39000"/>
                </a:schemeClr>
              </a:gs>
              <a:gs pos="100000">
                <a:srgbClr val="000000">
                  <a:alpha val="32000"/>
                </a:srgb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39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D1B01BE8-EBAB-4286-84CC-EC07C7F95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400370"/>
          </a:xfrm>
          <a:prstGeom prst="rect">
            <a:avLst/>
          </a:prstGeom>
          <a:gradFill>
            <a:gsLst>
              <a:gs pos="0">
                <a:srgbClr val="000000">
                  <a:alpha val="70000"/>
                </a:srgbClr>
              </a:gs>
              <a:gs pos="99000">
                <a:schemeClr val="accent1">
                  <a:lumMod val="75000"/>
                  <a:alpha val="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13">
            <a:extLst>
              <a:ext uri="{FF2B5EF4-FFF2-40B4-BE49-F238E27FC236}">
                <a16:creationId xmlns:a16="http://schemas.microsoft.com/office/drawing/2014/main" id="{B810725C-984E-4EC2-A5FA-A193878CB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59729" y="-716753"/>
            <a:ext cx="4893880" cy="10255626"/>
          </a:xfrm>
          <a:custGeom>
            <a:avLst/>
            <a:gdLst>
              <a:gd name="connsiteX0" fmla="*/ 2065105 w 2065105"/>
              <a:gd name="connsiteY0" fmla="*/ 0 h 4139967"/>
              <a:gd name="connsiteX1" fmla="*/ 2065105 w 2065105"/>
              <a:gd name="connsiteY1" fmla="*/ 4139967 h 4139967"/>
              <a:gd name="connsiteX2" fmla="*/ 1858573 w 2065105"/>
              <a:gd name="connsiteY2" fmla="*/ 4129538 h 4139967"/>
              <a:gd name="connsiteX3" fmla="*/ 0 w 2065105"/>
              <a:gd name="connsiteY3" fmla="*/ 2069983 h 4139967"/>
              <a:gd name="connsiteX4" fmla="*/ 1858573 w 2065105"/>
              <a:gd name="connsiteY4" fmla="*/ 10428 h 413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105" h="4139967">
                <a:moveTo>
                  <a:pt x="2065105" y="0"/>
                </a:moveTo>
                <a:lnTo>
                  <a:pt x="2065105" y="4139967"/>
                </a:lnTo>
                <a:lnTo>
                  <a:pt x="1858573" y="4129538"/>
                </a:lnTo>
                <a:cubicBezTo>
                  <a:pt x="814640" y="4023521"/>
                  <a:pt x="0" y="3141887"/>
                  <a:pt x="0" y="2069983"/>
                </a:cubicBezTo>
                <a:cubicBezTo>
                  <a:pt x="0" y="998079"/>
                  <a:pt x="814640" y="116446"/>
                  <a:pt x="1858573" y="10428"/>
                </a:cubicBezTo>
                <a:close/>
              </a:path>
            </a:pathLst>
          </a:custGeom>
          <a:gradFill flip="none" rotWithShape="1">
            <a:gsLst>
              <a:gs pos="0">
                <a:schemeClr val="accent1">
                  <a:lumMod val="50000"/>
                  <a:alpha val="0"/>
                </a:schemeClr>
              </a:gs>
              <a:gs pos="100000">
                <a:schemeClr val="accent1">
                  <a:alpha val="23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6B47BE-6601-47C1-957F-0E58815C67ED}"/>
              </a:ext>
            </a:extLst>
          </p:cNvPr>
          <p:cNvSpPr>
            <a:spLocks noGrp="1"/>
          </p:cNvSpPr>
          <p:nvPr>
            <p:ph type="title"/>
          </p:nvPr>
        </p:nvSpPr>
        <p:spPr>
          <a:xfrm>
            <a:off x="2188579" y="1182291"/>
            <a:ext cx="7457441" cy="2863883"/>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Frontend, </a:t>
            </a:r>
            <a:r>
              <a:rPr lang="en-US" sz="4800" dirty="0">
                <a:solidFill>
                  <a:srgbClr val="FFFFFF"/>
                </a:solidFill>
              </a:rPr>
              <a:t>c</a:t>
            </a:r>
            <a:r>
              <a:rPr lang="en-US" sz="4800" kern="1200" dirty="0">
                <a:solidFill>
                  <a:srgbClr val="FFFFFF"/>
                </a:solidFill>
                <a:latin typeface="+mj-lt"/>
                <a:ea typeface="+mj-ea"/>
                <a:cs typeface="+mj-cs"/>
              </a:rPr>
              <a:t>hat and voice/videocall meetings</a:t>
            </a:r>
          </a:p>
        </p:txBody>
      </p:sp>
      <p:sp>
        <p:nvSpPr>
          <p:cNvPr id="18" name="Subtitle 2">
            <a:extLst>
              <a:ext uri="{FF2B5EF4-FFF2-40B4-BE49-F238E27FC236}">
                <a16:creationId xmlns:a16="http://schemas.microsoft.com/office/drawing/2014/main" id="{4CA931A7-8E16-457E-9F5D-6E74D8F1EE04}"/>
              </a:ext>
            </a:extLst>
          </p:cNvPr>
          <p:cNvSpPr txBox="1">
            <a:spLocks/>
          </p:cNvSpPr>
          <p:nvPr/>
        </p:nvSpPr>
        <p:spPr>
          <a:xfrm>
            <a:off x="1559943" y="5171093"/>
            <a:ext cx="9078628" cy="860620"/>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solidFill>
                  <a:srgbClr val="FFFFFF"/>
                </a:solidFill>
              </a:rPr>
              <a:t>		</a:t>
            </a:r>
            <a:r>
              <a:rPr lang="en-GB" dirty="0" err="1">
                <a:solidFill>
                  <a:srgbClr val="FFFFFF"/>
                </a:solidFill>
              </a:rPr>
              <a:t>Oana</a:t>
            </a:r>
            <a:r>
              <a:rPr lang="en-GB" dirty="0">
                <a:solidFill>
                  <a:srgbClr val="FFFFFF"/>
                </a:solidFill>
              </a:rPr>
              <a:t> Diana </a:t>
            </a:r>
            <a:r>
              <a:rPr lang="en-GB" dirty="0" err="1">
                <a:solidFill>
                  <a:srgbClr val="FFFFFF"/>
                </a:solidFill>
              </a:rPr>
              <a:t>Prahoveanu</a:t>
            </a:r>
            <a:r>
              <a:rPr lang="en-GB" dirty="0">
                <a:solidFill>
                  <a:srgbClr val="FFFFFF"/>
                </a:solidFill>
              </a:rPr>
              <a:t>- 18016671</a:t>
            </a:r>
          </a:p>
        </p:txBody>
      </p:sp>
    </p:spTree>
    <p:extLst>
      <p:ext uri="{BB962C8B-B14F-4D97-AF65-F5344CB8AC3E}">
        <p14:creationId xmlns:p14="http://schemas.microsoft.com/office/powerpoint/2010/main" val="4273198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9517C7-08FE-46A5-8110-DCEC0A657F08}"/>
              </a:ext>
            </a:extLst>
          </p:cNvPr>
          <p:cNvSpPr>
            <a:spLocks noGrp="1"/>
          </p:cNvSpPr>
          <p:nvPr>
            <p:ph type="title"/>
          </p:nvPr>
        </p:nvSpPr>
        <p:spPr>
          <a:xfrm>
            <a:off x="664846" y="604822"/>
            <a:ext cx="4230100" cy="3387497"/>
          </a:xfrm>
        </p:spPr>
        <p:txBody>
          <a:bodyPr anchor="b">
            <a:normAutofit/>
          </a:bodyPr>
          <a:lstStyle/>
          <a:p>
            <a:pPr algn="r"/>
            <a:r>
              <a:rPr lang="en-GB" dirty="0">
                <a:solidFill>
                  <a:srgbClr val="FFFFFF"/>
                </a:solidFill>
                <a:latin typeface="Arial" panose="020B0604020202020204" pitchFamily="34" charset="0"/>
                <a:cs typeface="Arial" panose="020B0604020202020204" pitchFamily="34" charset="0"/>
              </a:rPr>
              <a:t>Angular</a:t>
            </a:r>
          </a:p>
        </p:txBody>
      </p:sp>
      <p:sp>
        <p:nvSpPr>
          <p:cNvPr id="3" name="Content Placeholder 2">
            <a:extLst>
              <a:ext uri="{FF2B5EF4-FFF2-40B4-BE49-F238E27FC236}">
                <a16:creationId xmlns:a16="http://schemas.microsoft.com/office/drawing/2014/main" id="{73074F62-CE65-43B2-90E1-CE3390295EA9}"/>
              </a:ext>
            </a:extLst>
          </p:cNvPr>
          <p:cNvSpPr>
            <a:spLocks noGrp="1"/>
          </p:cNvSpPr>
          <p:nvPr>
            <p:ph idx="1"/>
          </p:nvPr>
        </p:nvSpPr>
        <p:spPr>
          <a:xfrm>
            <a:off x="5838485" y="486225"/>
            <a:ext cx="6237401" cy="5940006"/>
          </a:xfrm>
        </p:spPr>
        <p:txBody>
          <a:bodyPr anchor="ctr">
            <a:normAutofit/>
          </a:bodyPr>
          <a:lstStyle/>
          <a:p>
            <a:r>
              <a:rPr lang="en-GB" sz="2400" dirty="0">
                <a:latin typeface="Arial" panose="020B0604020202020204" pitchFamily="34" charset="0"/>
                <a:cs typeface="Arial" panose="020B0604020202020204" pitchFamily="34" charset="0"/>
              </a:rPr>
              <a:t>What?</a:t>
            </a:r>
          </a:p>
          <a:p>
            <a:pPr lvl="1">
              <a:buFont typeface="Wingdings" panose="05000000000000000000" pitchFamily="2" charset="2"/>
              <a:buChar char="v"/>
            </a:pPr>
            <a:r>
              <a:rPr lang="en-GB" sz="1300" dirty="0">
                <a:latin typeface="Arial" panose="020B0604020202020204" pitchFamily="34" charset="0"/>
                <a:cs typeface="Arial" panose="020B0604020202020204" pitchFamily="34" charset="0"/>
              </a:rPr>
              <a:t>	</a:t>
            </a:r>
            <a:r>
              <a:rPr lang="en-GB" sz="1300" b="0" i="0" dirty="0">
                <a:effectLst/>
                <a:latin typeface="Arial" panose="020B0604020202020204" pitchFamily="34" charset="0"/>
                <a:cs typeface="Arial" panose="020B0604020202020204" pitchFamily="34" charset="0"/>
              </a:rPr>
              <a:t>     </a:t>
            </a:r>
            <a:r>
              <a:rPr lang="en-GB" sz="1600" b="1" i="0" dirty="0">
                <a:effectLst/>
                <a:latin typeface="Arial" panose="020B0604020202020204" pitchFamily="34" charset="0"/>
                <a:cs typeface="Arial" panose="020B0604020202020204" pitchFamily="34" charset="0"/>
              </a:rPr>
              <a:t>Angular</a:t>
            </a:r>
            <a:r>
              <a:rPr lang="en-GB" sz="1600" b="0" i="0" dirty="0">
                <a:effectLst/>
                <a:latin typeface="Arial" panose="020B0604020202020204" pitchFamily="34" charset="0"/>
                <a:cs typeface="Arial" panose="020B0604020202020204" pitchFamily="34" charset="0"/>
              </a:rPr>
              <a:t> is an open-source framework used to      	develop single-page web applications. Angular 	applications are built using TypeScript language, a 	superscript for JavaScript. </a:t>
            </a:r>
            <a:endParaRPr lang="en-GB" sz="16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Why?</a:t>
            </a:r>
          </a:p>
          <a:p>
            <a:pPr lvl="1">
              <a:buFont typeface="Wingdings" panose="05000000000000000000" pitchFamily="2" charset="2"/>
              <a:buChar char="v"/>
            </a:pPr>
            <a:r>
              <a:rPr lang="en-GB" sz="1300" dirty="0">
                <a:latin typeface="Arial" panose="020B0604020202020204" pitchFamily="34" charset="0"/>
                <a:cs typeface="Arial" panose="020B0604020202020204" pitchFamily="34" charset="0"/>
              </a:rPr>
              <a:t>	</a:t>
            </a:r>
            <a:r>
              <a:rPr lang="en-GB" sz="1300" b="0" i="0" dirty="0">
                <a:effectLst/>
                <a:latin typeface="Arial" panose="020B0604020202020204" pitchFamily="34" charset="0"/>
                <a:cs typeface="Arial" panose="020B0604020202020204" pitchFamily="34" charset="0"/>
              </a:rPr>
              <a:t>      </a:t>
            </a:r>
            <a:r>
              <a:rPr lang="en-GB" sz="1600" b="0" i="0" dirty="0">
                <a:effectLst/>
                <a:latin typeface="Arial" panose="020B0604020202020204" pitchFamily="34" charset="0"/>
                <a:cs typeface="Arial" panose="020B0604020202020204" pitchFamily="34" charset="0"/>
              </a:rPr>
              <a:t>The use of TypeScript for increasing the maintainability of code, the performance score that improves as you make more complex applications.</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a:t>
            </a:r>
            <a:r>
              <a:rPr lang="en-GB" sz="1600" b="0" i="0" dirty="0">
                <a:effectLst/>
                <a:latin typeface="Arial" panose="020B0604020202020204" pitchFamily="34" charset="0"/>
                <a:cs typeface="Arial" panose="020B0604020202020204" pitchFamily="34" charset="0"/>
              </a:rPr>
              <a:t> Reusability-The component-based structure of Angular makes the components highly reusable across the app. </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Compared with ReactJS, Angular is more </a:t>
            </a:r>
            <a:r>
              <a:rPr lang="en-GB" sz="1600" b="0" i="0" dirty="0">
                <a:effectLst/>
                <a:latin typeface="Arial" panose="020B0604020202020204" pitchFamily="34" charset="0"/>
                <a:cs typeface="Arial" panose="020B0604020202020204" pitchFamily="34" charset="0"/>
              </a:rPr>
              <a:t>versatile and maintainable. </a:t>
            </a:r>
          </a:p>
          <a:p>
            <a:r>
              <a:rPr lang="en-GB" sz="2400" dirty="0">
                <a:latin typeface="Arial" panose="020B0604020202020204" pitchFamily="34" charset="0"/>
                <a:cs typeface="Arial" panose="020B0604020202020204" pitchFamily="34" charset="0"/>
              </a:rPr>
              <a:t>Future Work</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a:t>
            </a:r>
            <a:r>
              <a:rPr lang="en-GB" sz="1300" dirty="0">
                <a:latin typeface="Arial" panose="020B0604020202020204" pitchFamily="34" charset="0"/>
                <a:cs typeface="Arial" panose="020B0604020202020204" pitchFamily="34" charset="0"/>
              </a:rPr>
              <a:t>	</a:t>
            </a:r>
            <a:r>
              <a:rPr lang="en-GB" sz="1600" dirty="0">
                <a:latin typeface="Arial" panose="020B0604020202020204" pitchFamily="34" charset="0"/>
                <a:cs typeface="Arial" panose="020B0604020202020204" pitchFamily="34" charset="0"/>
              </a:rPr>
              <a:t>     Easier m</a:t>
            </a:r>
            <a:r>
              <a:rPr lang="en-GB" sz="1600" b="0" i="0" dirty="0">
                <a:effectLst/>
                <a:latin typeface="Arial" panose="020B0604020202020204" pitchFamily="34" charset="0"/>
                <a:cs typeface="Arial" panose="020B0604020202020204" pitchFamily="34" charset="0"/>
              </a:rPr>
              <a:t>aintenance</a:t>
            </a:r>
            <a:r>
              <a:rPr lang="en-GB" sz="1600" dirty="0">
                <a:latin typeface="Arial" panose="020B0604020202020204" pitchFamily="34" charset="0"/>
                <a:cs typeface="Arial" panose="020B0604020202020204" pitchFamily="34" charset="0"/>
              </a:rPr>
              <a:t> thanks to d</a:t>
            </a:r>
            <a:r>
              <a:rPr lang="en-GB" sz="1600" b="0" i="0" dirty="0">
                <a:effectLst/>
                <a:latin typeface="Arial" panose="020B0604020202020204" pitchFamily="34" charset="0"/>
                <a:cs typeface="Arial" panose="020B0604020202020204" pitchFamily="34" charset="0"/>
              </a:rPr>
              <a:t>ecoupled components which are replaceable with better implementations</a:t>
            </a:r>
          </a:p>
          <a:p>
            <a:endParaRPr lang="en-GB" sz="1700" dirty="0"/>
          </a:p>
        </p:txBody>
      </p:sp>
    </p:spTree>
    <p:extLst>
      <p:ext uri="{BB962C8B-B14F-4D97-AF65-F5344CB8AC3E}">
        <p14:creationId xmlns:p14="http://schemas.microsoft.com/office/powerpoint/2010/main" val="3861153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8C2002-D674-4945-B948-FD5DFF153301}"/>
              </a:ext>
            </a:extLst>
          </p:cNvPr>
          <p:cNvSpPr>
            <a:spLocks noGrp="1"/>
          </p:cNvSpPr>
          <p:nvPr>
            <p:ph type="title"/>
          </p:nvPr>
        </p:nvSpPr>
        <p:spPr>
          <a:xfrm>
            <a:off x="826396" y="586855"/>
            <a:ext cx="4230100" cy="3387497"/>
          </a:xfrm>
        </p:spPr>
        <p:txBody>
          <a:bodyPr anchor="b">
            <a:normAutofit/>
          </a:bodyPr>
          <a:lstStyle/>
          <a:p>
            <a:pPr algn="r"/>
            <a:r>
              <a:rPr lang="en-GB" dirty="0">
                <a:solidFill>
                  <a:srgbClr val="FFFFFF"/>
                </a:solidFill>
                <a:latin typeface="Arial" panose="020B0604020202020204" pitchFamily="34" charset="0"/>
                <a:cs typeface="Arial" panose="020B0604020202020204" pitchFamily="34" charset="0"/>
              </a:rPr>
              <a:t>Socket.io</a:t>
            </a:r>
          </a:p>
        </p:txBody>
      </p:sp>
      <p:sp>
        <p:nvSpPr>
          <p:cNvPr id="3" name="Content Placeholder 2">
            <a:extLst>
              <a:ext uri="{FF2B5EF4-FFF2-40B4-BE49-F238E27FC236}">
                <a16:creationId xmlns:a16="http://schemas.microsoft.com/office/drawing/2014/main" id="{841470C6-508E-4191-8955-EFF0647BD17B}"/>
              </a:ext>
            </a:extLst>
          </p:cNvPr>
          <p:cNvSpPr>
            <a:spLocks noGrp="1"/>
          </p:cNvSpPr>
          <p:nvPr>
            <p:ph idx="1"/>
          </p:nvPr>
        </p:nvSpPr>
        <p:spPr>
          <a:xfrm>
            <a:off x="5926619" y="246743"/>
            <a:ext cx="6105723" cy="6473371"/>
          </a:xfrm>
        </p:spPr>
        <p:txBody>
          <a:bodyPr anchor="ctr">
            <a:normAutofit/>
          </a:bodyPr>
          <a:lstStyle/>
          <a:p>
            <a:r>
              <a:rPr lang="en-GB" sz="2400" dirty="0">
                <a:latin typeface="Arial" panose="020B0604020202020204" pitchFamily="34" charset="0"/>
                <a:cs typeface="Arial" panose="020B0604020202020204" pitchFamily="34" charset="0"/>
              </a:rPr>
              <a:t>What?</a:t>
            </a:r>
          </a:p>
          <a:p>
            <a:pPr lvl="2">
              <a:buFont typeface="Wingdings" panose="05000000000000000000" pitchFamily="2" charset="2"/>
              <a:buChar char="v"/>
            </a:pPr>
            <a:r>
              <a:rPr lang="en-GB" sz="1700" b="0" i="0" dirty="0">
                <a:effectLst/>
                <a:latin typeface="Arial" panose="020B0604020202020204" pitchFamily="34" charset="0"/>
                <a:cs typeface="Arial" panose="020B0604020202020204" pitchFamily="34" charset="0"/>
              </a:rPr>
              <a:t>   Socket.IO is a library that uses the WebSocket protocol to enable real-time, bidirectional and event-based communication between the browser and the server. </a:t>
            </a:r>
          </a:p>
          <a:p>
            <a:pPr lvl="2">
              <a:buFont typeface="Wingdings" panose="05000000000000000000" pitchFamily="2" charset="2"/>
              <a:buChar char="v"/>
            </a:pPr>
            <a:r>
              <a:rPr lang="en-GB" sz="1700" b="1" i="0" dirty="0">
                <a:effectLst/>
                <a:latin typeface="Arial" panose="020B0604020202020204" pitchFamily="34" charset="0"/>
                <a:cs typeface="Arial" panose="020B0604020202020204" pitchFamily="34" charset="0"/>
              </a:rPr>
              <a:t>   </a:t>
            </a:r>
            <a:r>
              <a:rPr lang="en-GB" sz="1700" b="0" i="0" dirty="0">
                <a:effectLst/>
                <a:latin typeface="Arial" panose="020B0604020202020204" pitchFamily="34" charset="0"/>
                <a:cs typeface="Arial" panose="020B0604020202020204" pitchFamily="34" charset="0"/>
              </a:rPr>
              <a:t>WebSocket is the internet protocol that allows for full duplex communication between a server and clients.</a:t>
            </a:r>
          </a:p>
          <a:p>
            <a:pPr lvl="2">
              <a:buFont typeface="Wingdings" panose="05000000000000000000" pitchFamily="2" charset="2"/>
              <a:buChar char="v"/>
            </a:pPr>
            <a:r>
              <a:rPr lang="en-GB" sz="1700" b="0" i="0" dirty="0">
                <a:effectLst/>
                <a:latin typeface="Arial" panose="020B0604020202020204" pitchFamily="34" charset="0"/>
                <a:cs typeface="Arial" panose="020B0604020202020204" pitchFamily="34" charset="0"/>
              </a:rPr>
              <a:t>   It has two parts: a client-side library that runs in the browser, and a server-side library for Node.</a:t>
            </a:r>
            <a:endParaRPr lang="en-GB" sz="17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Why?</a:t>
            </a:r>
          </a:p>
          <a:p>
            <a:r>
              <a:rPr lang="en-GB" sz="2400" dirty="0">
                <a:latin typeface="Arial" panose="020B0604020202020204" pitchFamily="34" charset="0"/>
                <a:cs typeface="Arial" panose="020B0604020202020204" pitchFamily="34" charset="0"/>
              </a:rPr>
              <a:t>Future Work</a:t>
            </a:r>
          </a:p>
          <a:p>
            <a:pPr lvl="2">
              <a:buFont typeface="Wingdings" panose="05000000000000000000" pitchFamily="2" charset="2"/>
              <a:buChar char="v"/>
            </a:pPr>
            <a:r>
              <a:rPr lang="en-GB" sz="1700" dirty="0">
                <a:latin typeface="Arial" panose="020B0604020202020204" pitchFamily="34" charset="0"/>
                <a:cs typeface="Arial" panose="020B0604020202020204" pitchFamily="34" charset="0"/>
              </a:rPr>
              <a:t>   Useful for further improvements of the system (ex. Notification feature) </a:t>
            </a:r>
          </a:p>
          <a:p>
            <a:endParaRPr lang="en-GB" sz="1700" dirty="0"/>
          </a:p>
        </p:txBody>
      </p:sp>
    </p:spTree>
    <p:extLst>
      <p:ext uri="{BB962C8B-B14F-4D97-AF65-F5344CB8AC3E}">
        <p14:creationId xmlns:p14="http://schemas.microsoft.com/office/powerpoint/2010/main" val="975901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47F3482-9493-448D-AFDF-CD1F796BCF43}"/>
              </a:ext>
            </a:extLst>
          </p:cNvPr>
          <p:cNvSpPr>
            <a:spLocks noGrp="1"/>
          </p:cNvSpPr>
          <p:nvPr>
            <p:ph type="title"/>
          </p:nvPr>
        </p:nvSpPr>
        <p:spPr>
          <a:xfrm>
            <a:off x="826396" y="586855"/>
            <a:ext cx="4230100" cy="3387497"/>
          </a:xfrm>
        </p:spPr>
        <p:txBody>
          <a:bodyPr anchor="b">
            <a:normAutofit/>
          </a:bodyPr>
          <a:lstStyle/>
          <a:p>
            <a:pPr algn="r"/>
            <a:r>
              <a:rPr lang="en-GB" dirty="0" err="1">
                <a:solidFill>
                  <a:srgbClr val="FFFFFF"/>
                </a:solidFill>
                <a:latin typeface="Arial" panose="020B0604020202020204" pitchFamily="34" charset="0"/>
                <a:cs typeface="Arial" panose="020B0604020202020204" pitchFamily="34" charset="0"/>
              </a:rPr>
              <a:t>Meet.JITSI</a:t>
            </a:r>
            <a:endParaRPr lang="en-GB" dirty="0">
              <a:solidFill>
                <a:srgbClr val="FFFFFF"/>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05FD1B7-322F-46F6-8718-07E888114495}"/>
              </a:ext>
            </a:extLst>
          </p:cNvPr>
          <p:cNvSpPr>
            <a:spLocks noGrp="1"/>
          </p:cNvSpPr>
          <p:nvPr>
            <p:ph idx="1"/>
          </p:nvPr>
        </p:nvSpPr>
        <p:spPr>
          <a:xfrm>
            <a:off x="5926620" y="203200"/>
            <a:ext cx="5960580" cy="6654797"/>
          </a:xfrm>
        </p:spPr>
        <p:txBody>
          <a:bodyPr anchor="ctr">
            <a:normAutofit/>
          </a:bodyPr>
          <a:lstStyle/>
          <a:p>
            <a:r>
              <a:rPr lang="en-GB" sz="2400" dirty="0">
                <a:latin typeface="Arial" panose="020B0604020202020204" pitchFamily="34" charset="0"/>
                <a:cs typeface="Arial" panose="020B0604020202020204" pitchFamily="34" charset="0"/>
              </a:rPr>
              <a:t>What?</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a:t>
            </a:r>
            <a:r>
              <a:rPr lang="en-GB" sz="1600" b="1" i="0" dirty="0">
                <a:effectLst/>
                <a:latin typeface="Arial" panose="020B0604020202020204" pitchFamily="34" charset="0"/>
                <a:cs typeface="Arial" panose="020B0604020202020204" pitchFamily="34" charset="0"/>
              </a:rPr>
              <a:t> </a:t>
            </a:r>
            <a:r>
              <a:rPr lang="en-GB" sz="1600" b="1" i="0" dirty="0" err="1">
                <a:effectLst/>
                <a:latin typeface="Arial" panose="020B0604020202020204" pitchFamily="34" charset="0"/>
                <a:cs typeface="Arial" panose="020B0604020202020204" pitchFamily="34" charset="0"/>
              </a:rPr>
              <a:t>Jitsi</a:t>
            </a:r>
            <a:r>
              <a:rPr lang="en-GB" sz="1600" b="1" i="0" dirty="0">
                <a:effectLst/>
                <a:latin typeface="Arial" panose="020B0604020202020204" pitchFamily="34" charset="0"/>
                <a:cs typeface="Arial" panose="020B0604020202020204" pitchFamily="34" charset="0"/>
              </a:rPr>
              <a:t> Meet</a:t>
            </a:r>
            <a:r>
              <a:rPr lang="en-GB" sz="1600" b="0" i="0" dirty="0">
                <a:effectLst/>
                <a:latin typeface="Arial" panose="020B0604020202020204" pitchFamily="34" charset="0"/>
                <a:cs typeface="Arial" panose="020B0604020202020204" pitchFamily="34" charset="0"/>
              </a:rPr>
              <a:t> is a free encrypted video conferencing JavaScript software.</a:t>
            </a:r>
            <a:endParaRPr lang="en-GB" sz="16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Why?</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Numerous features, namely: chat space which can be used by all participants during the call, rise-hand option, share screen feature for presentation and documents, for extra security a password to join the meeting can be added.</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a:t>
            </a:r>
            <a:r>
              <a:rPr lang="en-GB" sz="1600" b="0" i="0" dirty="0">
                <a:effectLst/>
                <a:latin typeface="Arial" panose="020B0604020202020204" pitchFamily="34" charset="0"/>
                <a:cs typeface="Arial" panose="020B0604020202020204" pitchFamily="34" charset="0"/>
              </a:rPr>
              <a:t> </a:t>
            </a:r>
            <a:r>
              <a:rPr lang="en-GB" sz="1600" b="0" i="0" dirty="0" err="1">
                <a:effectLst/>
                <a:latin typeface="Arial" panose="020B0604020202020204" pitchFamily="34" charset="0"/>
                <a:cs typeface="Arial" panose="020B0604020202020204" pitchFamily="34" charset="0"/>
              </a:rPr>
              <a:t>Jitsi</a:t>
            </a:r>
            <a:r>
              <a:rPr lang="en-GB" sz="1600" b="0" i="0" dirty="0">
                <a:effectLst/>
                <a:latin typeface="Arial" panose="020B0604020202020204" pitchFamily="34" charset="0"/>
                <a:cs typeface="Arial" panose="020B0604020202020204" pitchFamily="34" charset="0"/>
              </a:rPr>
              <a:t> Meet users don’t need to create an account to join a call. </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Know as a </a:t>
            </a:r>
            <a:r>
              <a:rPr lang="en-GB" sz="1600" b="0" i="0" dirty="0">
                <a:effectLst/>
                <a:latin typeface="Arial" panose="020B0604020202020204" pitchFamily="34" charset="0"/>
                <a:cs typeface="Arial" panose="020B0604020202020204" pitchFamily="34" charset="0"/>
              </a:rPr>
              <a:t>software </a:t>
            </a:r>
            <a:r>
              <a:rPr lang="en-GB" sz="1600" dirty="0">
                <a:latin typeface="Arial" panose="020B0604020202020204" pitchFamily="34" charset="0"/>
                <a:cs typeface="Arial" panose="020B0604020202020204" pitchFamily="34" charset="0"/>
              </a:rPr>
              <a:t>which </a:t>
            </a:r>
            <a:r>
              <a:rPr lang="en-GB" sz="1600" b="0" i="0" dirty="0">
                <a:effectLst/>
                <a:latin typeface="Arial" panose="020B0604020202020204" pitchFamily="34" charset="0"/>
                <a:cs typeface="Arial" panose="020B0604020202020204" pitchFamily="34" charset="0"/>
              </a:rPr>
              <a:t>can be trusted, no cyber security issues have been reported.</a:t>
            </a:r>
            <a:endParaRPr lang="en-GB" sz="16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Future Work </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Could be changed due to its limitations, no more than 75 users can join the meeting.</a:t>
            </a:r>
          </a:p>
          <a:p>
            <a:pPr lvl="1">
              <a:buFont typeface="Wingdings" panose="05000000000000000000" pitchFamily="2" charset="2"/>
              <a:buChar char="v"/>
            </a:pPr>
            <a:r>
              <a:rPr lang="en-GB" sz="1600" dirty="0">
                <a:latin typeface="Arial" panose="020B0604020202020204" pitchFamily="34" charset="0"/>
                <a:cs typeface="Arial" panose="020B0604020202020204" pitchFamily="34" charset="0"/>
              </a:rPr>
              <a:t>	It’s a safe engine but its security level its improved if the system his hosted on a trusted saver. </a:t>
            </a:r>
          </a:p>
          <a:p>
            <a:endParaRPr lang="en-GB" sz="1400" dirty="0"/>
          </a:p>
        </p:txBody>
      </p:sp>
    </p:spTree>
    <p:extLst>
      <p:ext uri="{BB962C8B-B14F-4D97-AF65-F5344CB8AC3E}">
        <p14:creationId xmlns:p14="http://schemas.microsoft.com/office/powerpoint/2010/main" val="3902337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A6D71E-B92E-4DD0-BDCA-3AE462E147FF}"/>
              </a:ext>
            </a:extLst>
          </p:cNvPr>
          <p:cNvSpPr>
            <a:spLocks noGrp="1"/>
          </p:cNvSpPr>
          <p:nvPr>
            <p:ph type="title"/>
          </p:nvPr>
        </p:nvSpPr>
        <p:spPr>
          <a:xfrm>
            <a:off x="-136868" y="501250"/>
            <a:ext cx="4037841" cy="3387497"/>
          </a:xfrm>
        </p:spPr>
        <p:txBody>
          <a:bodyPr anchor="b">
            <a:normAutofit/>
          </a:bodyPr>
          <a:lstStyle/>
          <a:p>
            <a:pPr algn="ctr"/>
            <a:r>
              <a:rPr lang="en-GB" sz="4000" dirty="0">
                <a:solidFill>
                  <a:srgbClr val="FFFFFF"/>
                </a:solidFill>
                <a:latin typeface="Arial" panose="020B0604020202020204" pitchFamily="34" charset="0"/>
                <a:cs typeface="Arial" panose="020B0604020202020204" pitchFamily="34" charset="0"/>
              </a:rPr>
              <a:t>Frontend: Design choices </a:t>
            </a:r>
          </a:p>
        </p:txBody>
      </p:sp>
      <p:sp>
        <p:nvSpPr>
          <p:cNvPr id="3" name="Content Placeholder 2">
            <a:extLst>
              <a:ext uri="{FF2B5EF4-FFF2-40B4-BE49-F238E27FC236}">
                <a16:creationId xmlns:a16="http://schemas.microsoft.com/office/drawing/2014/main" id="{CF9F9DED-C512-4C9D-8AFB-3ED4CE594FBB}"/>
              </a:ext>
            </a:extLst>
          </p:cNvPr>
          <p:cNvSpPr>
            <a:spLocks noGrp="1"/>
          </p:cNvSpPr>
          <p:nvPr>
            <p:ph idx="1"/>
          </p:nvPr>
        </p:nvSpPr>
        <p:spPr>
          <a:xfrm>
            <a:off x="4810259" y="649480"/>
            <a:ext cx="6555347" cy="5546047"/>
          </a:xfrm>
        </p:spPr>
        <p:txBody>
          <a:bodyPr anchor="ctr">
            <a:normAutofit/>
          </a:bodyPr>
          <a:lstStyle/>
          <a:p>
            <a:r>
              <a:rPr lang="en-GB" sz="2000" dirty="0"/>
              <a:t>Interactive design choices : The stakeholder played a key role during the development process</a:t>
            </a:r>
          </a:p>
          <a:p>
            <a:r>
              <a:rPr lang="en-GB" sz="2000" dirty="0"/>
              <a:t>Stakeholder chose the colour scheme, logo design, the orientation of the lists, the aspect of the chat.</a:t>
            </a:r>
          </a:p>
          <a:p>
            <a:r>
              <a:rPr lang="en-GB" sz="2000" dirty="0"/>
              <a:t>Instinctive navigation trough system features, based on the feedback received from the stakeholders </a:t>
            </a:r>
          </a:p>
          <a:p>
            <a:r>
              <a:rPr lang="en-GB" sz="2000" dirty="0"/>
              <a:t> Clear design to avoid loaded pages that would lose user’s interest and implication into the activities carried out within the classes.</a:t>
            </a:r>
          </a:p>
          <a:p>
            <a:endParaRPr lang="en-GB" sz="2000" dirty="0"/>
          </a:p>
        </p:txBody>
      </p:sp>
    </p:spTree>
    <p:extLst>
      <p:ext uri="{BB962C8B-B14F-4D97-AF65-F5344CB8AC3E}">
        <p14:creationId xmlns:p14="http://schemas.microsoft.com/office/powerpoint/2010/main" val="1781079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2338</TotalTime>
  <Words>1019</Words>
  <Application>Microsoft Office PowerPoint</Application>
  <PresentationFormat>Widescreen</PresentationFormat>
  <Paragraphs>85</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Open Sans</vt:lpstr>
      <vt:lpstr>Wingdings</vt:lpstr>
      <vt:lpstr>Office Theme</vt:lpstr>
      <vt:lpstr>IUGO – E-learning platform</vt:lpstr>
      <vt:lpstr>System’s features and subsystems:</vt:lpstr>
      <vt:lpstr>What the system offers:</vt:lpstr>
      <vt:lpstr>Demo presentation:</vt:lpstr>
      <vt:lpstr>Frontend, chat and voice/videocall meetings</vt:lpstr>
      <vt:lpstr>Angular</vt:lpstr>
      <vt:lpstr>Socket.io</vt:lpstr>
      <vt:lpstr>Meet.JITSI</vt:lpstr>
      <vt:lpstr>Frontend: Design choices </vt:lpstr>
      <vt:lpstr>Question regarding the design</vt:lpstr>
      <vt:lpstr>PowerPoint Presentation</vt:lpstr>
      <vt:lpstr>Facial recognition subsystem</vt:lpstr>
      <vt:lpstr>Why Facial Recognition?  </vt:lpstr>
      <vt:lpstr>How does facial recognition work?</vt:lpstr>
      <vt:lpstr>How was the dataset created?</vt:lpstr>
      <vt:lpstr>How was the model build?</vt:lpstr>
      <vt:lpstr>Why did I choose TensorFlow as a framework?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IUGO – LERNING PLATFORM</dc:title>
  <dc:creator>alexandru.neagu</dc:creator>
  <cp:lastModifiedBy>alexandru.neagu</cp:lastModifiedBy>
  <cp:revision>35</cp:revision>
  <dcterms:created xsi:type="dcterms:W3CDTF">2021-05-09T20:45:28Z</dcterms:created>
  <dcterms:modified xsi:type="dcterms:W3CDTF">2021-05-11T11:51:59Z</dcterms:modified>
</cp:coreProperties>
</file>

<file path=docProps/thumbnail.jpeg>
</file>